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66" r:id="rId4"/>
    <p:sldMasterId id="2147483886" r:id="rId5"/>
  </p:sldMasterIdLst>
  <p:notesMasterIdLst>
    <p:notesMasterId r:id="rId12"/>
  </p:notesMasterIdLst>
  <p:handoutMasterIdLst>
    <p:handoutMasterId r:id="rId13"/>
  </p:handoutMasterIdLst>
  <p:sldIdLst>
    <p:sldId id="1525" r:id="rId6"/>
    <p:sldId id="1527" r:id="rId7"/>
    <p:sldId id="1530" r:id="rId8"/>
    <p:sldId id="1531" r:id="rId9"/>
    <p:sldId id="1528" r:id="rId10"/>
    <p:sldId id="1529" r:id="rId11"/>
  </p:sldIdLst>
  <p:sldSz cx="9151938" cy="5148263"/>
  <p:notesSz cx="6797675" cy="9926638"/>
  <p:embeddedFontLst>
    <p:embeddedFont>
      <p:font typeface="Rosatom" panose="020B0503040504020204" pitchFamily="34" charset="-52"/>
      <p:regular r:id="rId14"/>
      <p:bold r:id="rId15"/>
      <p:italic r:id="rId16"/>
    </p:embeddedFont>
    <p:embeddedFont>
      <p:font typeface="Calibri" panose="020F0502020204030204" pitchFamily="34" charset="0"/>
      <p:regular r:id="rId17"/>
      <p:bold r:id="rId18"/>
      <p:italic r:id="rId19"/>
      <p:boldItalic r:id="rId20"/>
    </p:embeddedFont>
    <p:embeddedFont>
      <p:font typeface="Calibri Light" panose="020F0302020204030204" pitchFamily="34" charset="0"/>
      <p:regular r:id="rId21"/>
      <p:italic r:id="rId22"/>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982" userDrawn="1">
          <p15:clr>
            <a:srgbClr val="A4A3A4"/>
          </p15:clr>
        </p15:guide>
        <p15:guide id="4" pos="5332" userDrawn="1">
          <p15:clr>
            <a:srgbClr val="A4A3A4"/>
          </p15:clr>
        </p15:guide>
        <p15:guide id="6" orient="horz" pos="1304" userDrawn="1">
          <p15:clr>
            <a:srgbClr val="A4A3A4"/>
          </p15:clr>
        </p15:guide>
        <p15:guide id="7" orient="horz" pos="170" userDrawn="1">
          <p15:clr>
            <a:srgbClr val="A4A3A4"/>
          </p15:clr>
        </p15:guide>
        <p15:guide id="8" orient="horz" pos="578" userDrawn="1">
          <p15:clr>
            <a:srgbClr val="A4A3A4"/>
          </p15:clr>
        </p15:guide>
        <p15:guide id="9" orient="horz" pos="3209" userDrawn="1">
          <p15:clr>
            <a:srgbClr val="A4A3A4"/>
          </p15:clr>
        </p15:guide>
        <p15:guide id="10" orient="horz" pos="1939" userDrawn="1">
          <p15:clr>
            <a:srgbClr val="A4A3A4"/>
          </p15:clr>
        </p15:guide>
        <p15:guide id="11" pos="252" userDrawn="1">
          <p15:clr>
            <a:srgbClr val="A4A3A4"/>
          </p15:clr>
        </p15:guide>
        <p15:guide id="12" pos="2982"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ользователь" initials="П" lastIdx="12" clrIdx="0">
    <p:extLst>
      <p:ext uri="{19B8F6BF-5375-455C-9EA6-DF929625EA0E}">
        <p15:presenceInfo xmlns:p15="http://schemas.microsoft.com/office/powerpoint/2012/main" userId="Пользователь" providerId="None"/>
      </p:ext>
    </p:extLst>
  </p:cmAuthor>
  <p:cmAuthor id="2" name="UserMPGU" initials="U" lastIdx="0" clrIdx="1">
    <p:extLst>
      <p:ext uri="{19B8F6BF-5375-455C-9EA6-DF929625EA0E}">
        <p15:presenceInfo xmlns:p15="http://schemas.microsoft.com/office/powerpoint/2012/main" userId="UserMPGU" providerId="None"/>
      </p:ext>
    </p:extLst>
  </p:cmAuthor>
  <p:cmAuthor id="3" name="Артем Игнатьев" initials="АИ" lastIdx="1" clrIdx="2">
    <p:extLst>
      <p:ext uri="{19B8F6BF-5375-455C-9EA6-DF929625EA0E}">
        <p15:presenceInfo xmlns:p15="http://schemas.microsoft.com/office/powerpoint/2012/main" userId="8904590ffa97396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8B5"/>
    <a:srgbClr val="203864"/>
    <a:srgbClr val="44546A"/>
    <a:srgbClr val="C4AC54"/>
    <a:srgbClr val="61B8D5"/>
    <a:srgbClr val="287BBF"/>
    <a:srgbClr val="4291CE"/>
    <a:srgbClr val="3E8AC8"/>
    <a:srgbClr val="3881B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Светлый стиль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5407" autoAdjust="0"/>
  </p:normalViewPr>
  <p:slideViewPr>
    <p:cSldViewPr>
      <p:cViewPr varScale="1">
        <p:scale>
          <a:sx n="111" d="100"/>
          <a:sy n="111" d="100"/>
        </p:scale>
        <p:origin x="571" y="82"/>
      </p:cViewPr>
      <p:guideLst>
        <p:guide orient="horz" pos="2982"/>
        <p:guide pos="5332"/>
        <p:guide orient="horz" pos="1304"/>
        <p:guide orient="horz" pos="170"/>
        <p:guide orient="horz" pos="578"/>
        <p:guide orient="horz" pos="3209"/>
        <p:guide orient="horz" pos="1939"/>
        <p:guide pos="252"/>
        <p:guide pos="2982"/>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showGuides="1">
      <p:cViewPr varScale="1">
        <p:scale>
          <a:sx n="88" d="100"/>
          <a:sy n="88" d="100"/>
        </p:scale>
        <p:origin x="382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font" Target="fonts/font2.fntdata"/><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0886DCCD-FB14-4FA8-B1C2-D065E82645DF}" type="datetimeFigureOut">
              <a:rPr lang="ru-RU" smtClean="0"/>
              <a:t>11.02.2026</a:t>
            </a:fld>
            <a:endParaRPr lang="ru-RU"/>
          </a:p>
        </p:txBody>
      </p:sp>
      <p:sp>
        <p:nvSpPr>
          <p:cNvPr id="4" name="Нижний колонтитул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08D96E1-DF61-4A53-9932-3DFD8899BB97}" type="slidenum">
              <a:rPr lang="ru-RU" smtClean="0"/>
              <a:t>‹#›</a:t>
            </a:fld>
            <a:endParaRPr lang="ru-RU"/>
          </a:p>
        </p:txBody>
      </p:sp>
    </p:spTree>
    <p:extLst>
      <p:ext uri="{BB962C8B-B14F-4D97-AF65-F5344CB8AC3E}">
        <p14:creationId xmlns:p14="http://schemas.microsoft.com/office/powerpoint/2010/main" val="211054848"/>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B084D8A-822D-488E-8D1C-8C90CBE022BE}" type="datetimeFigureOut">
              <a:rPr lang="ru-RU" smtClean="0"/>
              <a:t>11.02.2026</a:t>
            </a:fld>
            <a:endParaRPr lang="ru-RU"/>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0F70B7F-3432-4DBE-B821-B38A127FB2DF}" type="slidenum">
              <a:rPr lang="ru-RU" smtClean="0"/>
              <a:t>‹#›</a:t>
            </a:fld>
            <a:endParaRPr lang="ru-RU"/>
          </a:p>
        </p:txBody>
      </p:sp>
    </p:spTree>
    <p:extLst>
      <p:ext uri="{BB962C8B-B14F-4D97-AF65-F5344CB8AC3E}">
        <p14:creationId xmlns:p14="http://schemas.microsoft.com/office/powerpoint/2010/main" val="1899202203"/>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3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336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4445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7.sv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1BB3117A-CA32-158A-27D7-2F2B312565C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p:blipFill>
        <p:spPr>
          <a:xfrm>
            <a:off x="3" y="-1202"/>
            <a:ext cx="9146128" cy="5144697"/>
          </a:xfrm>
          <a:prstGeom prst="rect">
            <a:avLst/>
          </a:prstGeom>
        </p:spPr>
      </p:pic>
    </p:spTree>
    <p:extLst>
      <p:ext uri="{BB962C8B-B14F-4D97-AF65-F5344CB8AC3E}">
        <p14:creationId xmlns:p14="http://schemas.microsoft.com/office/powerpoint/2010/main" val="682248493"/>
      </p:ext>
    </p:extLst>
  </p:cSld>
  <p:clrMap bg1="lt1" tx1="dk1" bg2="lt2" tx2="dk2" accent1="accent1" accent2="accent2" accent3="accent3" accent4="accent4" accent5="accent5" accent6="accent6" hlink="hlink" folHlink="folHlink"/>
  <p:sldLayoutIdLst>
    <p:sldLayoutId id="2147483885" r:id="rId1"/>
  </p:sldLayoutIdLst>
  <p:hf sldNum="0" hdr="0" ftr="0" dt="0"/>
  <p:txStyles>
    <p:titleStyle>
      <a:lvl1pPr algn="l" defTabSz="686417" rtl="0" eaLnBrk="1" latinLnBrk="0" hangingPunct="1">
        <a:lnSpc>
          <a:spcPct val="90000"/>
        </a:lnSpc>
        <a:spcBef>
          <a:spcPct val="0"/>
        </a:spcBef>
        <a:buNone/>
        <a:defRPr sz="3303" kern="1200">
          <a:solidFill>
            <a:schemeClr val="tx1"/>
          </a:solidFill>
          <a:latin typeface="+mj-lt"/>
          <a:ea typeface="+mj-ea"/>
          <a:cs typeface="+mj-cs"/>
        </a:defRPr>
      </a:lvl1pPr>
    </p:titleStyle>
    <p:bodyStyle>
      <a:lvl1pPr marL="171604" indent="-171604" algn="l" defTabSz="686417" rtl="0" eaLnBrk="1" latinLnBrk="0" hangingPunct="1">
        <a:lnSpc>
          <a:spcPct val="90000"/>
        </a:lnSpc>
        <a:spcBef>
          <a:spcPts val="751"/>
        </a:spcBef>
        <a:buFont typeface="Arial" panose="020B0604020202020204" pitchFamily="34" charset="0"/>
        <a:buChar char="•"/>
        <a:defRPr sz="2102" kern="1200">
          <a:solidFill>
            <a:schemeClr val="tx1"/>
          </a:solidFill>
          <a:latin typeface="+mn-lt"/>
          <a:ea typeface="+mn-ea"/>
          <a:cs typeface="+mn-cs"/>
        </a:defRPr>
      </a:lvl1pPr>
      <a:lvl2pPr marL="514813" indent="-171604" algn="l" defTabSz="686417" rtl="0" eaLnBrk="1" latinLnBrk="0" hangingPunct="1">
        <a:lnSpc>
          <a:spcPct val="90000"/>
        </a:lnSpc>
        <a:spcBef>
          <a:spcPts val="375"/>
        </a:spcBef>
        <a:buFont typeface="Arial" panose="020B0604020202020204" pitchFamily="34" charset="0"/>
        <a:buChar char="•"/>
        <a:defRPr sz="1802" kern="1200">
          <a:solidFill>
            <a:schemeClr val="tx1"/>
          </a:solidFill>
          <a:latin typeface="+mn-lt"/>
          <a:ea typeface="+mn-ea"/>
          <a:cs typeface="+mn-cs"/>
        </a:defRPr>
      </a:lvl2pPr>
      <a:lvl3pPr marL="858022" indent="-171604" algn="l" defTabSz="686417" rtl="0" eaLnBrk="1" latinLnBrk="0" hangingPunct="1">
        <a:lnSpc>
          <a:spcPct val="90000"/>
        </a:lnSpc>
        <a:spcBef>
          <a:spcPts val="375"/>
        </a:spcBef>
        <a:buFont typeface="Arial" panose="020B0604020202020204" pitchFamily="34" charset="0"/>
        <a:buChar char="•"/>
        <a:defRPr sz="1501" kern="1200">
          <a:solidFill>
            <a:schemeClr val="tx1"/>
          </a:solidFill>
          <a:latin typeface="+mn-lt"/>
          <a:ea typeface="+mn-ea"/>
          <a:cs typeface="+mn-cs"/>
        </a:defRPr>
      </a:lvl3pPr>
      <a:lvl4pPr marL="1201230"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4439"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7647"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30856"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4065"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7273" indent="-171604" algn="l" defTabSz="686417"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6417" rtl="0" eaLnBrk="1" latinLnBrk="0" hangingPunct="1">
        <a:defRPr sz="1351" kern="1200">
          <a:solidFill>
            <a:schemeClr val="tx1"/>
          </a:solidFill>
          <a:latin typeface="+mn-lt"/>
          <a:ea typeface="+mn-ea"/>
          <a:cs typeface="+mn-cs"/>
        </a:defRPr>
      </a:lvl1pPr>
      <a:lvl2pPr marL="343209" algn="l" defTabSz="686417" rtl="0" eaLnBrk="1" latinLnBrk="0" hangingPunct="1">
        <a:defRPr sz="1351" kern="1200">
          <a:solidFill>
            <a:schemeClr val="tx1"/>
          </a:solidFill>
          <a:latin typeface="+mn-lt"/>
          <a:ea typeface="+mn-ea"/>
          <a:cs typeface="+mn-cs"/>
        </a:defRPr>
      </a:lvl2pPr>
      <a:lvl3pPr marL="686417" algn="l" defTabSz="686417" rtl="0" eaLnBrk="1" latinLnBrk="0" hangingPunct="1">
        <a:defRPr sz="1351" kern="1200">
          <a:solidFill>
            <a:schemeClr val="tx1"/>
          </a:solidFill>
          <a:latin typeface="+mn-lt"/>
          <a:ea typeface="+mn-ea"/>
          <a:cs typeface="+mn-cs"/>
        </a:defRPr>
      </a:lvl3pPr>
      <a:lvl4pPr marL="1029626" algn="l" defTabSz="686417" rtl="0" eaLnBrk="1" latinLnBrk="0" hangingPunct="1">
        <a:defRPr sz="1351" kern="1200">
          <a:solidFill>
            <a:schemeClr val="tx1"/>
          </a:solidFill>
          <a:latin typeface="+mn-lt"/>
          <a:ea typeface="+mn-ea"/>
          <a:cs typeface="+mn-cs"/>
        </a:defRPr>
      </a:lvl4pPr>
      <a:lvl5pPr marL="1372834" algn="l" defTabSz="686417" rtl="0" eaLnBrk="1" latinLnBrk="0" hangingPunct="1">
        <a:defRPr sz="1351" kern="1200">
          <a:solidFill>
            <a:schemeClr val="tx1"/>
          </a:solidFill>
          <a:latin typeface="+mn-lt"/>
          <a:ea typeface="+mn-ea"/>
          <a:cs typeface="+mn-cs"/>
        </a:defRPr>
      </a:lvl5pPr>
      <a:lvl6pPr marL="1716043" algn="l" defTabSz="686417" rtl="0" eaLnBrk="1" latinLnBrk="0" hangingPunct="1">
        <a:defRPr sz="1351" kern="1200">
          <a:solidFill>
            <a:schemeClr val="tx1"/>
          </a:solidFill>
          <a:latin typeface="+mn-lt"/>
          <a:ea typeface="+mn-ea"/>
          <a:cs typeface="+mn-cs"/>
        </a:defRPr>
      </a:lvl6pPr>
      <a:lvl7pPr marL="2059252" algn="l" defTabSz="686417" rtl="0" eaLnBrk="1" latinLnBrk="0" hangingPunct="1">
        <a:defRPr sz="1351" kern="1200">
          <a:solidFill>
            <a:schemeClr val="tx1"/>
          </a:solidFill>
          <a:latin typeface="+mn-lt"/>
          <a:ea typeface="+mn-ea"/>
          <a:cs typeface="+mn-cs"/>
        </a:defRPr>
      </a:lvl7pPr>
      <a:lvl8pPr marL="2402460" algn="l" defTabSz="686417" rtl="0" eaLnBrk="1" latinLnBrk="0" hangingPunct="1">
        <a:defRPr sz="1351" kern="1200">
          <a:solidFill>
            <a:schemeClr val="tx1"/>
          </a:solidFill>
          <a:latin typeface="+mn-lt"/>
          <a:ea typeface="+mn-ea"/>
          <a:cs typeface="+mn-cs"/>
        </a:defRPr>
      </a:lvl8pPr>
      <a:lvl9pPr marL="2745669" algn="l" defTabSz="686417" rtl="0" eaLnBrk="1" latinLnBrk="0" hangingPunct="1">
        <a:defRPr sz="1351"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1" userDrawn="1">
          <p15:clr>
            <a:srgbClr val="F26B43"/>
          </p15:clr>
        </p15:guide>
        <p15:guide id="2" pos="288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274638"/>
            <a:ext cx="7894638" cy="993775"/>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370013"/>
            <a:ext cx="7894638" cy="326707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4772025"/>
            <a:ext cx="2058988"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2BC61045-455F-4908-887A-6B56DA053D49}" type="datetimeFigureOut">
              <a:rPr lang="ru-RU" smtClean="0"/>
              <a:t>11.02.2026</a:t>
            </a:fld>
            <a:endParaRPr lang="ru-RU"/>
          </a:p>
        </p:txBody>
      </p:sp>
      <p:sp>
        <p:nvSpPr>
          <p:cNvPr id="5" name="Нижний колонтитул 4"/>
          <p:cNvSpPr>
            <a:spLocks noGrp="1"/>
          </p:cNvSpPr>
          <p:nvPr>
            <p:ph type="ftr" sz="quarter" idx="3"/>
          </p:nvPr>
        </p:nvSpPr>
        <p:spPr>
          <a:xfrm>
            <a:off x="3032125" y="4772025"/>
            <a:ext cx="30876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64300" y="4772025"/>
            <a:ext cx="2058988"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A8696C86-B794-4C0C-ACEA-939442BF4324}" type="slidenum">
              <a:rPr lang="ru-RU" smtClean="0"/>
              <a:t>‹#›</a:t>
            </a:fld>
            <a:endParaRPr lang="ru-RU"/>
          </a:p>
        </p:txBody>
      </p:sp>
      <p:pic>
        <p:nvPicPr>
          <p:cNvPr id="8" name="Рисунок 7">
            <a:extLst>
              <a:ext uri="{FF2B5EF4-FFF2-40B4-BE49-F238E27FC236}">
                <a16:creationId xmlns:a16="http://schemas.microsoft.com/office/drawing/2014/main" id="{1BB3117A-CA32-158A-27D7-2F2B312565C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3" y="-1202"/>
            <a:ext cx="9146128" cy="5144697"/>
          </a:xfrm>
          <a:prstGeom prst="rect">
            <a:avLst/>
          </a:prstGeom>
        </p:spPr>
      </p:pic>
    </p:spTree>
    <p:extLst>
      <p:ext uri="{BB962C8B-B14F-4D97-AF65-F5344CB8AC3E}">
        <p14:creationId xmlns:p14="http://schemas.microsoft.com/office/powerpoint/2010/main" val="1410348590"/>
      </p:ext>
    </p:extLst>
  </p:cSld>
  <p:clrMap bg1="lt1" tx1="dk1" bg2="lt2" tx2="dk2" accent1="accent1" accent2="accent2" accent3="accent3" accent4="accent4" accent5="accent5" accent6="accent6" hlink="hlink" folHlink="folHlink"/>
  <p:sldLayoutIdLst>
    <p:sldLayoutId id="21474838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mailto:NA.Dorofeeva@ase-ec.r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C030C7-5CBA-4465-AF9B-CB97A8E866E4}"/>
              </a:ext>
            </a:extLst>
          </p:cNvPr>
          <p:cNvSpPr txBox="1"/>
          <p:nvPr/>
        </p:nvSpPr>
        <p:spPr>
          <a:xfrm>
            <a:off x="371608" y="1157495"/>
            <a:ext cx="4060346" cy="2865400"/>
          </a:xfrm>
          <a:prstGeom prst="rect">
            <a:avLst/>
          </a:prstGeom>
          <a:noFill/>
        </p:spPr>
        <p:txBody>
          <a:bodyPr wrap="square" rtlCol="0">
            <a:spAutoFit/>
          </a:bodyPr>
          <a:lstStyle>
            <a:defPPr>
              <a:defRPr lang="ru-RU"/>
            </a:defPPr>
            <a:lvl1pPr>
              <a:defRPr sz="700">
                <a:latin typeface="Arial" panose="020B0604020202020204" pitchFamily="34" charset="0"/>
                <a:cs typeface="Arial" panose="020B0604020202020204" pitchFamily="34" charset="0"/>
              </a:defRPr>
            </a:lvl1pPr>
          </a:lstStyle>
          <a:p>
            <a:pPr marL="257415" indent="-257415">
              <a:buFont typeface="+mj-lt"/>
              <a:buAutoNum type="arabicPeriod"/>
              <a:defRPr/>
            </a:pPr>
            <a:r>
              <a:rPr lang="ru-RU" sz="751" dirty="0" smtClean="0">
                <a:solidFill>
                  <a:srgbClr val="002060"/>
                </a:solidFill>
              </a:rPr>
              <a:t>Для </a:t>
            </a:r>
            <a:r>
              <a:rPr lang="ru-RU" sz="751" dirty="0">
                <a:solidFill>
                  <a:srgbClr val="002060"/>
                </a:solidFill>
              </a:rPr>
              <a:t>участия в Программе признания работниками организаций Госкорпорации «Росатом» должны соблюдаться следующие условия:</a:t>
            </a:r>
          </a:p>
          <a:p>
            <a:pPr marL="447675" indent="-90488">
              <a:buFont typeface="Arial" panose="020B0604020202020204" pitchFamily="34" charset="0"/>
              <a:buChar char="•"/>
              <a:defRPr/>
            </a:pPr>
            <a:r>
              <a:rPr lang="ru-RU" sz="751" dirty="0">
                <a:solidFill>
                  <a:srgbClr val="002060"/>
                </a:solidFill>
              </a:rPr>
              <a:t>отсутствие нарушений требований ОТ и ПБ;</a:t>
            </a:r>
          </a:p>
          <a:p>
            <a:pPr marL="447675" indent="-90488">
              <a:buFont typeface="Arial" panose="020B0604020202020204" pitchFamily="34" charset="0"/>
              <a:buChar char="•"/>
              <a:defRPr/>
            </a:pPr>
            <a:r>
              <a:rPr lang="ru-RU" sz="751" dirty="0">
                <a:solidFill>
                  <a:srgbClr val="002060"/>
                </a:solidFill>
              </a:rPr>
              <a:t>стаж работы в отрасли не может быть менее 1 года;</a:t>
            </a:r>
          </a:p>
          <a:p>
            <a:pPr marL="447675" indent="-90488">
              <a:buFont typeface="Arial" panose="020B0604020202020204" pitchFamily="34" charset="0"/>
              <a:buChar char="•"/>
              <a:defRPr/>
            </a:pPr>
            <a:r>
              <a:rPr lang="ru-RU" sz="751" dirty="0">
                <a:solidFill>
                  <a:srgbClr val="002060"/>
                </a:solidFill>
              </a:rPr>
              <a:t>отсутствие дисциплинарных взысканий в период, за который проводится отбор финалистов (период в календарном году до старта заявочной кампании и предшествующий ему календарный год);</a:t>
            </a:r>
          </a:p>
          <a:p>
            <a:pPr marL="447675" indent="-90488">
              <a:buFont typeface="Arial" panose="020B0604020202020204" pitchFamily="34" charset="0"/>
              <a:buChar char="•"/>
              <a:defRPr/>
            </a:pPr>
            <a:r>
              <a:rPr lang="ru-RU" sz="751" dirty="0">
                <a:solidFill>
                  <a:srgbClr val="002060"/>
                </a:solidFill>
              </a:rPr>
              <a:t>в отношении работника не инициирована и не проводится служебная проверка;</a:t>
            </a:r>
          </a:p>
          <a:p>
            <a:pPr marL="447675" indent="-90488">
              <a:buFont typeface="Arial" panose="020B0604020202020204" pitchFamily="34" charset="0"/>
              <a:buChar char="•"/>
              <a:defRPr/>
            </a:pPr>
            <a:r>
              <a:rPr lang="ru-RU" sz="751" dirty="0">
                <a:solidFill>
                  <a:srgbClr val="002060"/>
                </a:solidFill>
              </a:rPr>
              <a:t>наличие итоговой оценки эффективности деятельности «РЕКОРД» работников организаций Госкорпорации «Росатом» не ниже «С» / наличие оценки не ниже средней в организациях Партнёрских бизнесов;</a:t>
            </a:r>
          </a:p>
          <a:p>
            <a:pPr marL="447675" indent="-90488">
              <a:buFont typeface="Arial" panose="020B0604020202020204" pitchFamily="34" charset="0"/>
              <a:buChar char="•"/>
              <a:defRPr/>
            </a:pPr>
            <a:r>
              <a:rPr lang="ru-RU" sz="751" dirty="0">
                <a:solidFill>
                  <a:srgbClr val="002060"/>
                </a:solidFill>
              </a:rPr>
              <a:t>соответствие дополнительным требованиям, указанным в описаниях </a:t>
            </a:r>
            <a:r>
              <a:rPr lang="ru-RU" sz="751" dirty="0" smtClean="0">
                <a:solidFill>
                  <a:srgbClr val="002060"/>
                </a:solidFill>
              </a:rPr>
              <a:t>номинаций;</a:t>
            </a:r>
          </a:p>
          <a:p>
            <a:pPr marL="228600" indent="-228600">
              <a:buAutoNum type="arabicPeriod" startAt="2"/>
              <a:defRPr/>
            </a:pPr>
            <a:r>
              <a:rPr lang="ru-RU" sz="751" dirty="0" smtClean="0">
                <a:solidFill>
                  <a:srgbClr val="002060"/>
                </a:solidFill>
              </a:rPr>
              <a:t>Финалисты прошлых лет могут принимать участие в Программе признания не ранее, чем через год / цикл Программы признания.</a:t>
            </a:r>
            <a:endParaRPr lang="en-US" sz="751" dirty="0" smtClean="0">
              <a:solidFill>
                <a:srgbClr val="002060"/>
              </a:solidFill>
            </a:endParaRPr>
          </a:p>
          <a:p>
            <a:pPr marL="228600" indent="-228600">
              <a:buAutoNum type="arabicPeriod" startAt="2"/>
              <a:defRPr/>
            </a:pPr>
            <a:r>
              <a:rPr lang="ru-RU" sz="751" dirty="0" err="1" smtClean="0">
                <a:solidFill>
                  <a:srgbClr val="002060"/>
                </a:solidFill>
              </a:rPr>
              <a:t>Общедивизиональные</a:t>
            </a:r>
            <a:r>
              <a:rPr lang="ru-RU" sz="751" dirty="0" smtClean="0">
                <a:solidFill>
                  <a:srgbClr val="002060"/>
                </a:solidFill>
              </a:rPr>
              <a:t> </a:t>
            </a:r>
            <a:r>
              <a:rPr lang="ru-RU" sz="751" dirty="0">
                <a:solidFill>
                  <a:srgbClr val="002060"/>
                </a:solidFill>
              </a:rPr>
              <a:t>номинации: </a:t>
            </a:r>
          </a:p>
          <a:p>
            <a:pPr marL="447675" indent="-90488">
              <a:buFont typeface="Arial" panose="020B0604020202020204" pitchFamily="34" charset="0"/>
              <a:buChar char="•"/>
              <a:defRPr/>
            </a:pPr>
            <a:r>
              <a:rPr lang="ru-RU" sz="751" dirty="0">
                <a:solidFill>
                  <a:srgbClr val="002060"/>
                </a:solidFill>
              </a:rPr>
              <a:t>участвуют работники, имеющие профессиональную квалификацию в сфере инженерно-технических, научных и прочих областей знаний в соответствии со специализацией дивизионов Программы признания. Ограничения по конкретным должностям прописываются в описании каждой номинации;</a:t>
            </a:r>
          </a:p>
          <a:p>
            <a:pPr marL="447675" indent="-90488">
              <a:buFont typeface="Arial" panose="020B0604020202020204" pitchFamily="34" charset="0"/>
              <a:buChar char="•"/>
              <a:defRPr/>
            </a:pPr>
            <a:r>
              <a:rPr lang="ru-RU" sz="751" dirty="0">
                <a:solidFill>
                  <a:srgbClr val="002060"/>
                </a:solidFill>
              </a:rPr>
              <a:t>все ограничения подлежат обязательному согласованию на заседаниях </a:t>
            </a:r>
            <a:r>
              <a:rPr lang="ru-RU" sz="751" dirty="0" err="1">
                <a:solidFill>
                  <a:srgbClr val="002060"/>
                </a:solidFill>
              </a:rPr>
              <a:t>общедивизиональной</a:t>
            </a:r>
            <a:r>
              <a:rPr lang="ru-RU" sz="751" dirty="0">
                <a:solidFill>
                  <a:srgbClr val="002060"/>
                </a:solidFill>
              </a:rPr>
              <a:t> КК или ее председателем (между заседаниями КК), а также Оргкомитетом</a:t>
            </a:r>
            <a:r>
              <a:rPr lang="ru-RU" sz="751" dirty="0" smtClean="0">
                <a:solidFill>
                  <a:srgbClr val="002060"/>
                </a:solidFill>
              </a:rPr>
              <a:t>.</a:t>
            </a:r>
            <a:endParaRPr lang="ru-RU" sz="751" dirty="0">
              <a:solidFill>
                <a:srgbClr val="002060"/>
              </a:solidFill>
            </a:endParaRPr>
          </a:p>
        </p:txBody>
      </p:sp>
      <p:sp>
        <p:nvSpPr>
          <p:cNvPr id="6" name="Заголовок 1">
            <a:extLst>
              <a:ext uri="{FF2B5EF4-FFF2-40B4-BE49-F238E27FC236}">
                <a16:creationId xmlns:a16="http://schemas.microsoft.com/office/drawing/2014/main" id="{536D7ABC-383A-4049-91EF-7DDC28BD6CC5}"/>
              </a:ext>
            </a:extLst>
          </p:cNvPr>
          <p:cNvSpPr txBox="1">
            <a:spLocks noChangeArrowheads="1"/>
          </p:cNvSpPr>
          <p:nvPr/>
        </p:nvSpPr>
        <p:spPr bwMode="auto">
          <a:xfrm>
            <a:off x="371608" y="769876"/>
            <a:ext cx="2132444" cy="25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lvl="0">
              <a:lnSpc>
                <a:spcPct val="150000"/>
              </a:lnSpc>
              <a:defRPr/>
            </a:pPr>
            <a:r>
              <a:rPr lang="ru-RU" altLang="en-US" sz="1051" kern="0" dirty="0">
                <a:solidFill>
                  <a:srgbClr val="002060"/>
                </a:solidFill>
                <a:latin typeface="Arial" panose="020B0604020202020204" pitchFamily="34" charset="0"/>
                <a:ea typeface="Rosatom" panose="020B0503040504020204" pitchFamily="34" charset="-52"/>
                <a:cs typeface="Arial" panose="020B0604020202020204" pitchFamily="34" charset="0"/>
              </a:rPr>
              <a:t>УСЛОВИЯ УЧАСТИЯ</a:t>
            </a:r>
          </a:p>
        </p:txBody>
      </p:sp>
      <p:sp>
        <p:nvSpPr>
          <p:cNvPr id="7" name="Заголовок 1">
            <a:extLst>
              <a:ext uri="{FF2B5EF4-FFF2-40B4-BE49-F238E27FC236}">
                <a16:creationId xmlns:a16="http://schemas.microsoft.com/office/drawing/2014/main" id="{536D7ABC-383A-4049-91EF-7DDC28BD6CC5}"/>
              </a:ext>
            </a:extLst>
          </p:cNvPr>
          <p:cNvSpPr txBox="1">
            <a:spLocks noChangeArrowheads="1"/>
          </p:cNvSpPr>
          <p:nvPr/>
        </p:nvSpPr>
        <p:spPr bwMode="auto">
          <a:xfrm>
            <a:off x="4921965" y="2068176"/>
            <a:ext cx="2132444" cy="25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686440">
              <a:lnSpc>
                <a:spcPct val="150000"/>
              </a:lnSpc>
              <a:defRPr/>
            </a:pPr>
            <a:r>
              <a:rPr lang="ru-RU" altLang="en-US" sz="1051" kern="0" dirty="0">
                <a:solidFill>
                  <a:srgbClr val="002060"/>
                </a:solidFill>
                <a:latin typeface="Arial" panose="020B0604020202020204" pitchFamily="34" charset="0"/>
                <a:ea typeface="Rosatom" panose="020B0503040504020204" pitchFamily="34" charset="-52"/>
                <a:cs typeface="Arial" panose="020B0604020202020204" pitchFamily="34" charset="0"/>
              </a:rPr>
              <a:t>КРИТЕРИИ ОЦЕНКИ</a:t>
            </a:r>
          </a:p>
        </p:txBody>
      </p:sp>
      <p:sp>
        <p:nvSpPr>
          <p:cNvPr id="9" name="Заголовок 1">
            <a:extLst>
              <a:ext uri="{FF2B5EF4-FFF2-40B4-BE49-F238E27FC236}">
                <a16:creationId xmlns:a16="http://schemas.microsoft.com/office/drawing/2014/main" id="{536D7ABC-383A-4049-91EF-7DDC28BD6CC5}"/>
              </a:ext>
            </a:extLst>
          </p:cNvPr>
          <p:cNvSpPr txBox="1">
            <a:spLocks noChangeArrowheads="1"/>
          </p:cNvSpPr>
          <p:nvPr/>
        </p:nvSpPr>
        <p:spPr bwMode="auto">
          <a:xfrm>
            <a:off x="4941391" y="3744663"/>
            <a:ext cx="2999737" cy="358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686440">
              <a:lnSpc>
                <a:spcPct val="150000"/>
              </a:lnSpc>
              <a:defRPr/>
            </a:pPr>
            <a:r>
              <a:rPr lang="ru-RU" altLang="en-US" sz="1051" kern="0" dirty="0">
                <a:solidFill>
                  <a:srgbClr val="002060"/>
                </a:solidFill>
                <a:latin typeface="Arial" panose="020B0604020202020204" pitchFamily="34" charset="0"/>
                <a:ea typeface="Rosatom" panose="020B0503040504020204" pitchFamily="34" charset="-52"/>
                <a:cs typeface="Arial" panose="020B0604020202020204" pitchFamily="34" charset="0"/>
              </a:rPr>
              <a:t>ДОПОЛНИТЕЛЬНЫЙ КРИТЕРИЙ</a:t>
            </a:r>
          </a:p>
        </p:txBody>
      </p:sp>
      <p:sp>
        <p:nvSpPr>
          <p:cNvPr id="11" name="Заголовок 1">
            <a:extLst>
              <a:ext uri="{FF2B5EF4-FFF2-40B4-BE49-F238E27FC236}">
                <a16:creationId xmlns:a16="http://schemas.microsoft.com/office/drawing/2014/main" id="{536D7ABC-383A-4049-91EF-7DDC28BD6CC5}"/>
              </a:ext>
            </a:extLst>
          </p:cNvPr>
          <p:cNvSpPr txBox="1">
            <a:spLocks noChangeArrowheads="1"/>
          </p:cNvSpPr>
          <p:nvPr/>
        </p:nvSpPr>
        <p:spPr bwMode="auto">
          <a:xfrm>
            <a:off x="4921965" y="769400"/>
            <a:ext cx="2132444" cy="25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686440">
              <a:lnSpc>
                <a:spcPct val="150000"/>
              </a:lnSpc>
              <a:defRPr/>
            </a:pPr>
            <a:r>
              <a:rPr lang="ru-RU" altLang="en-US" sz="1051" kern="0" dirty="0">
                <a:solidFill>
                  <a:srgbClr val="002060"/>
                </a:solidFill>
                <a:latin typeface="Arial" panose="020B0604020202020204" pitchFamily="34" charset="0"/>
                <a:ea typeface="Rosatom" panose="020B0503040504020204" pitchFamily="34" charset="-52"/>
                <a:cs typeface="Arial" panose="020B0604020202020204" pitchFamily="34" charset="0"/>
              </a:rPr>
              <a:t>ДОСТИЖЕНИЕ</a:t>
            </a:r>
          </a:p>
        </p:txBody>
      </p:sp>
      <p:sp>
        <p:nvSpPr>
          <p:cNvPr id="16" name="TextBox 15">
            <a:extLst>
              <a:ext uri="{FF2B5EF4-FFF2-40B4-BE49-F238E27FC236}">
                <a16:creationId xmlns:a16="http://schemas.microsoft.com/office/drawing/2014/main" id="{90538ECC-CAF3-4CDB-A07F-8D26716244A2}"/>
              </a:ext>
            </a:extLst>
          </p:cNvPr>
          <p:cNvSpPr txBox="1"/>
          <p:nvPr/>
        </p:nvSpPr>
        <p:spPr>
          <a:xfrm>
            <a:off x="4378516" y="1157495"/>
            <a:ext cx="4095801" cy="669414"/>
          </a:xfrm>
          <a:prstGeom prst="rect">
            <a:avLst/>
          </a:prstGeom>
          <a:noFill/>
        </p:spPr>
        <p:txBody>
          <a:bodyPr wrap="square" rtlCol="0">
            <a:spAutoFit/>
          </a:bodyPr>
          <a:lstStyle>
            <a:defPPr>
              <a:defRPr lang="ru-RU"/>
            </a:defPPr>
            <a:lvl1pPr>
              <a:defRPr sz="1200"/>
            </a:lvl1pPr>
          </a:lstStyle>
          <a:p>
            <a:pPr algn="just"/>
            <a:r>
              <a:rPr lang="af-ZA" sz="750" dirty="0" smtClean="0">
                <a:solidFill>
                  <a:srgbClr val="002060"/>
                </a:solidFill>
                <a:latin typeface="Arial" panose="020B0604020202020204" pitchFamily="34" charset="0"/>
                <a:cs typeface="Arial" panose="020B0604020202020204" pitchFamily="34" charset="0"/>
              </a:rPr>
              <a:t>В сути достижения описывается реализованный </a:t>
            </a:r>
            <a:r>
              <a:rPr lang="ru-RU" sz="750">
                <a:solidFill>
                  <a:srgbClr val="002060"/>
                </a:solidFill>
                <a:latin typeface="Arial" panose="020B0604020202020204" pitchFamily="34" charset="0"/>
                <a:cs typeface="Arial" panose="020B0604020202020204" pitchFamily="34" charset="0"/>
              </a:rPr>
              <a:t>проект / </a:t>
            </a:r>
            <a:r>
              <a:rPr lang="af-ZA" sz="750" smtClean="0">
                <a:solidFill>
                  <a:srgbClr val="002060"/>
                </a:solidFill>
                <a:latin typeface="Arial" panose="020B0604020202020204" pitchFamily="34" charset="0"/>
                <a:cs typeface="Arial" panose="020B0604020202020204" pitchFamily="34" charset="0"/>
              </a:rPr>
              <a:t>комплекс </a:t>
            </a:r>
            <a:r>
              <a:rPr lang="af-ZA" sz="750" dirty="0" smtClean="0">
                <a:solidFill>
                  <a:srgbClr val="002060"/>
                </a:solidFill>
                <a:latin typeface="Arial" panose="020B0604020202020204" pitchFamily="34" charset="0"/>
                <a:cs typeface="Arial" panose="020B0604020202020204" pitchFamily="34" charset="0"/>
              </a:rPr>
              <a:t>мероприятий / инициатива, ограниченные по времени (имеющие начало и конец) и имеющие понятные измеримые цели (необходимо описать количественные и качественные результаты достижения) или результаты деятельности выходят за рамки текущего функционала, подразделения, организации или дивизиона</a:t>
            </a:r>
            <a:endParaRPr lang="ru-RU" sz="750" dirty="0">
              <a:solidFill>
                <a:srgbClr val="002060"/>
              </a:solidFill>
              <a:latin typeface="Arial" panose="020B0604020202020204" pitchFamily="34" charset="0"/>
              <a:cs typeface="Arial" panose="020B0604020202020204" pitchFamily="34" charset="0"/>
            </a:endParaRPr>
          </a:p>
        </p:txBody>
      </p:sp>
      <p:sp>
        <p:nvSpPr>
          <p:cNvPr id="17" name="Прямоугольник 16">
            <a:extLst>
              <a:ext uri="{FF2B5EF4-FFF2-40B4-BE49-F238E27FC236}">
                <a16:creationId xmlns:a16="http://schemas.microsoft.com/office/drawing/2014/main" id="{9A77449C-657A-4A2E-86CB-74C2511F5AFD}"/>
              </a:ext>
            </a:extLst>
          </p:cNvPr>
          <p:cNvSpPr/>
          <p:nvPr/>
        </p:nvSpPr>
        <p:spPr>
          <a:xfrm>
            <a:off x="4504131" y="2574131"/>
            <a:ext cx="3970186" cy="669414"/>
          </a:xfrm>
          <a:prstGeom prst="rect">
            <a:avLst/>
          </a:prstGeom>
          <a:noFill/>
          <a:ln>
            <a:noFill/>
          </a:ln>
        </p:spPr>
        <p:txBody>
          <a:bodyPr wrap="square" rtlCol="0">
            <a:spAutoFit/>
          </a:bodyPr>
          <a:lstStyle/>
          <a:p>
            <a:pPr marL="228600" indent="-228600" algn="just">
              <a:buFont typeface="+mj-lt"/>
              <a:buAutoNum type="arabicPeriod"/>
            </a:pPr>
            <a:r>
              <a:rPr lang="en-US" altLang="ru-RU" sz="750" dirty="0">
                <a:solidFill>
                  <a:srgbClr val="002060"/>
                </a:solidFill>
                <a:latin typeface="Arial" panose="020B0604020202020204" pitchFamily="34" charset="0"/>
                <a:cs typeface="Arial" panose="020B0604020202020204" pitchFamily="34" charset="0"/>
              </a:rPr>
              <a:t>Оценка результатов деятельности </a:t>
            </a:r>
          </a:p>
          <a:p>
            <a:pPr marL="228600" indent="-228600" algn="just">
              <a:buFont typeface="+mj-lt"/>
              <a:buAutoNum type="arabicPeriod"/>
            </a:pPr>
            <a:endParaRPr lang="en-US" altLang="ru-RU" sz="750" dirty="0">
              <a:solidFill>
                <a:srgbClr val="002060"/>
              </a:solidFill>
              <a:latin typeface="Arial" panose="020B0604020202020204" pitchFamily="34" charset="0"/>
              <a:cs typeface="Arial" panose="020B0604020202020204" pitchFamily="34" charset="0"/>
            </a:endParaRPr>
          </a:p>
          <a:p>
            <a:pPr marL="228600" indent="-228600" algn="just">
              <a:buFont typeface="+mj-lt"/>
              <a:buAutoNum type="arabicPeriod"/>
            </a:pPr>
            <a:r>
              <a:rPr lang="en-US" altLang="ru-RU" sz="750" dirty="0">
                <a:solidFill>
                  <a:srgbClr val="002060"/>
                </a:solidFill>
                <a:latin typeface="Arial" panose="020B0604020202020204" pitchFamily="34" charset="0"/>
                <a:cs typeface="Arial" panose="020B0604020202020204" pitchFamily="34" charset="0"/>
              </a:rPr>
              <a:t>Активность в рационализаторской деятельности, в подаче предложений по экономии, бережливости в рамках ПСР, подача предложений ППУ</a:t>
            </a:r>
            <a:endParaRPr lang="en-US" altLang="ru-RU" sz="750" dirty="0" smtClean="0">
              <a:solidFill>
                <a:srgbClr val="002060"/>
              </a:solidFill>
              <a:latin typeface="Arial" panose="020B0604020202020204" pitchFamily="34" charset="0"/>
              <a:cs typeface="Arial" panose="020B0604020202020204" pitchFamily="34" charset="0"/>
            </a:endParaRPr>
          </a:p>
          <a:p>
            <a:pPr marL="228600" indent="-228600" algn="just">
              <a:buFont typeface="+mj-lt"/>
              <a:buAutoNum type="arabicPeriod"/>
            </a:pPr>
            <a:endParaRPr lang="en-US" altLang="ru-RU" sz="750" dirty="0" smtClean="0">
              <a:solidFill>
                <a:srgbClr val="002060"/>
              </a:solidFill>
              <a:latin typeface="Arial" panose="020B0604020202020204" pitchFamily="34" charset="0"/>
              <a:cs typeface="Arial" panose="020B0604020202020204" pitchFamily="34" charset="0"/>
            </a:endParaRPr>
          </a:p>
          <a:p>
            <a:pPr marL="228600" indent="-228600" algn="just">
              <a:buFont typeface="+mj-lt"/>
              <a:buAutoNum type="arabicPeriod"/>
            </a:pPr>
            <a:r>
              <a:rPr lang="en-US" altLang="ru-RU" sz="750" dirty="0">
                <a:solidFill>
                  <a:srgbClr val="002060"/>
                </a:solidFill>
                <a:latin typeface="Arial" panose="020B0604020202020204" pitchFamily="34" charset="0"/>
                <a:cs typeface="Arial" panose="020B0604020202020204" pitchFamily="34" charset="0"/>
              </a:rPr>
              <a:t>Наставничество</a:t>
            </a:r>
          </a:p>
        </p:txBody>
      </p:sp>
      <p:sp>
        <p:nvSpPr>
          <p:cNvPr id="24" name="Прямоугольник 23">
            <a:extLst>
              <a:ext uri="{FF2B5EF4-FFF2-40B4-BE49-F238E27FC236}">
                <a16:creationId xmlns:a16="http://schemas.microsoft.com/office/drawing/2014/main" id="{0801C32A-5AD7-47DE-A747-FD7E637BCB17}"/>
              </a:ext>
            </a:extLst>
          </p:cNvPr>
          <p:cNvSpPr/>
          <p:nvPr/>
        </p:nvSpPr>
        <p:spPr>
          <a:xfrm>
            <a:off x="4509913" y="4125607"/>
            <a:ext cx="3964403" cy="438582"/>
          </a:xfrm>
          <a:prstGeom prst="rect">
            <a:avLst/>
          </a:prstGeom>
          <a:noFill/>
          <a:ln>
            <a:noFill/>
          </a:ln>
        </p:spPr>
        <p:txBody>
          <a:bodyPr wrap="square" rtlCol="0">
            <a:spAutoFit/>
          </a:bodyPr>
          <a:lstStyle/>
          <a:p>
            <a:pPr marL="228600" indent="-228600" algn="just">
              <a:buAutoNum type="arabicPeriod"/>
            </a:pPr>
            <a:r>
              <a:rPr lang="en-US" altLang="ru-RU" sz="750" dirty="0">
                <a:solidFill>
                  <a:srgbClr val="002060"/>
                </a:solidFill>
                <a:latin typeface="Arial" panose="020B0604020202020204" pitchFamily="34" charset="0"/>
                <a:cs typeface="Arial" panose="020B0604020202020204" pitchFamily="34" charset="0"/>
              </a:rPr>
              <a:t>Инициативность и саморазвитие </a:t>
            </a:r>
            <a:endParaRPr lang="ru-RU" altLang="ru-RU" sz="750" dirty="0" smtClean="0">
              <a:solidFill>
                <a:srgbClr val="002060"/>
              </a:solidFill>
              <a:latin typeface="Arial" panose="020B0604020202020204" pitchFamily="34" charset="0"/>
              <a:cs typeface="Arial" panose="020B0604020202020204" pitchFamily="34" charset="0"/>
            </a:endParaRPr>
          </a:p>
          <a:p>
            <a:pPr marL="228600" indent="-228600" algn="just">
              <a:buAutoNum type="arabicPeriod"/>
            </a:pPr>
            <a:endParaRPr lang="en-US" altLang="ru-RU" sz="750" dirty="0" smtClean="0">
              <a:solidFill>
                <a:srgbClr val="002060"/>
              </a:solidFill>
              <a:latin typeface="Arial" panose="020B0604020202020204" pitchFamily="34" charset="0"/>
              <a:cs typeface="Arial" panose="020B0604020202020204" pitchFamily="34" charset="0"/>
            </a:endParaRPr>
          </a:p>
          <a:p>
            <a:pPr marL="228600" indent="-228600" algn="just">
              <a:buAutoNum type="arabicPeriod"/>
            </a:pPr>
            <a:endParaRPr lang="ru-RU" altLang="ru-RU" sz="750" dirty="0">
              <a:solidFill>
                <a:srgbClr val="002060"/>
              </a:solidFill>
              <a:latin typeface="Arial" panose="020B0604020202020204" pitchFamily="34" charset="0"/>
              <a:cs typeface="Arial" panose="020B0604020202020204" pitchFamily="34" charset="0"/>
            </a:endParaRPr>
          </a:p>
        </p:txBody>
      </p:sp>
      <p:sp>
        <p:nvSpPr>
          <p:cNvPr id="12" name="TextBox 11"/>
          <p:cNvSpPr txBox="1"/>
          <p:nvPr/>
        </p:nvSpPr>
        <p:spPr>
          <a:xfrm>
            <a:off x="172584" y="141576"/>
            <a:ext cx="8371235" cy="261837"/>
          </a:xfrm>
          <a:prstGeom prst="rect">
            <a:avLst/>
          </a:prstGeom>
          <a:noFill/>
        </p:spPr>
        <p:txBody>
          <a:bodyPr wrap="square" rtlCol="0">
            <a:spAutoFit/>
          </a:bodyPr>
          <a:lstStyle/>
          <a:p>
            <a:r>
              <a:rPr lang="en-US" sz="1101" b="1" dirty="0">
                <a:solidFill>
                  <a:srgbClr val="B9A640"/>
                </a:solidFill>
                <a:latin typeface="Arial" panose="020B0604020202020204" pitchFamily="34" charset="0"/>
                <a:cs typeface="Arial" panose="020B0604020202020204" pitchFamily="34" charset="0"/>
              </a:rPr>
              <a:t>Станочник</a:t>
            </a:r>
            <a:endParaRPr lang="ru-RU" sz="1101" b="1" dirty="0">
              <a:solidFill>
                <a:srgbClr val="B9A6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8086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536D7ABC-383A-4049-91EF-7DDC28BD6CC5}"/>
              </a:ext>
            </a:extLst>
          </p:cNvPr>
          <p:cNvSpPr txBox="1">
            <a:spLocks noChangeArrowheads="1"/>
          </p:cNvSpPr>
          <p:nvPr/>
        </p:nvSpPr>
        <p:spPr bwMode="auto">
          <a:xfrm>
            <a:off x="371608" y="485899"/>
            <a:ext cx="3603765" cy="25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lvl="0">
              <a:lnSpc>
                <a:spcPct val="150000"/>
              </a:lnSpc>
              <a:defRPr/>
            </a:pPr>
            <a:r>
              <a:rPr lang="ru-RU" altLang="en-US" sz="1051" kern="0" dirty="0" smtClean="0">
                <a:solidFill>
                  <a:srgbClr val="002060"/>
                </a:solidFill>
                <a:latin typeface="Arial" panose="020B0604020202020204" pitchFamily="34" charset="0"/>
                <a:ea typeface="Rosatom" panose="020B0503040504020204" pitchFamily="34" charset="-52"/>
                <a:cs typeface="Arial" panose="020B0604020202020204" pitchFamily="34" charset="0"/>
              </a:rPr>
              <a:t>ДОПОЛНИТЕЛЬНОЕ </a:t>
            </a:r>
            <a:r>
              <a:rPr lang="ru-RU" altLang="en-US" sz="1051" kern="0" dirty="0">
                <a:solidFill>
                  <a:srgbClr val="002060"/>
                </a:solidFill>
                <a:latin typeface="Arial" panose="020B0604020202020204" pitchFamily="34" charset="0"/>
                <a:ea typeface="Rosatom" panose="020B0503040504020204" pitchFamily="34" charset="-52"/>
                <a:cs typeface="Arial" panose="020B0604020202020204" pitchFamily="34" charset="0"/>
              </a:rPr>
              <a:t>УСЛОВИЕ УЧАСТИЯ</a:t>
            </a:r>
          </a:p>
        </p:txBody>
      </p:sp>
      <p:sp>
        <p:nvSpPr>
          <p:cNvPr id="6" name="TextBox 5">
            <a:extLst>
              <a:ext uri="{FF2B5EF4-FFF2-40B4-BE49-F238E27FC236}">
                <a16:creationId xmlns:a16="http://schemas.microsoft.com/office/drawing/2014/main" id="{90538ECC-CAF3-4CDB-A07F-8D26716244A2}"/>
              </a:ext>
            </a:extLst>
          </p:cNvPr>
          <p:cNvSpPr txBox="1"/>
          <p:nvPr/>
        </p:nvSpPr>
        <p:spPr>
          <a:xfrm>
            <a:off x="371609" y="907532"/>
            <a:ext cx="7948776" cy="1247777"/>
          </a:xfrm>
          <a:prstGeom prst="rect">
            <a:avLst/>
          </a:prstGeom>
          <a:noFill/>
        </p:spPr>
        <p:txBody>
          <a:bodyPr wrap="square" rtlCol="0">
            <a:spAutoFit/>
          </a:bodyPr>
          <a:lstStyle>
            <a:defPPr>
              <a:defRPr lang="ru-RU"/>
            </a:defPPr>
            <a:lvl1pPr>
              <a:defRPr sz="1200"/>
            </a:lvl1pPr>
          </a:lstStyle>
          <a:p>
            <a:pPr marL="171610" indent="-171610">
              <a:buFont typeface="+mj-lt"/>
              <a:buAutoNum type="arabicPeriod"/>
            </a:pPr>
            <a:r>
              <a:rPr lang="en-US" sz="751" noProof="1" smtClean="0">
                <a:solidFill>
                  <a:srgbClr val="002060"/>
                </a:solidFill>
                <a:latin typeface="Arial" panose="020B0604020202020204" pitchFamily="34" charset="0"/>
                <a:cs typeface="Arial" panose="020B0604020202020204" pitchFamily="34" charset="0"/>
              </a:rPr>
              <a:t>Принять участие в конкурсе может работник Госкорпорации «Росатом» или организаций Госкорпорации «Росатом», который соответствует общим требованиям приказа.</a:t>
            </a:r>
            <a:r>
              <a:rPr lang="en-US" sz="751" dirty="0" err="1">
                <a:solidFill>
                  <a:srgbClr val="002060"/>
                </a:solidFill>
                <a:latin typeface="Arial" panose="020B0604020202020204" pitchFamily="34" charset="0"/>
                <a:cs typeface="Arial" panose="020B0604020202020204" pitchFamily="34" charset="0"/>
              </a:rPr>
              <a:t>
</a:t>
            </a:r>
            <a:r>
              <a:rPr lang="en-US" sz="751" dirty="0">
                <a:solidFill>
                  <a:srgbClr val="002060"/>
                </a:solidFill>
                <a:latin typeface="Arial" panose="020B0604020202020204" pitchFamily="34" charset="0"/>
                <a:cs typeface="Arial" panose="020B0604020202020204" pitchFamily="34" charset="0"/>
              </a:rPr>
              <a:t>В </a:t>
            </a:r>
            <a:r>
              <a:rPr lang="ru-RU" sz="751" dirty="0" smtClean="0">
                <a:solidFill>
                  <a:srgbClr val="002060"/>
                </a:solidFill>
                <a:latin typeface="Arial" panose="020B0604020202020204" pitchFamily="34" charset="0"/>
                <a:cs typeface="Arial" panose="020B0604020202020204" pitchFamily="34" charset="0"/>
              </a:rPr>
              <a:t>конкурсе принимают участие должности</a:t>
            </a:r>
            <a:r>
              <a:rPr lang="en-US" sz="751" dirty="0" smtClean="0">
                <a:solidFill>
                  <a:srgbClr val="002060"/>
                </a:solidFill>
                <a:latin typeface="Arial" panose="020B0604020202020204" pitchFamily="34" charset="0"/>
                <a:cs typeface="Arial" panose="020B0604020202020204" pitchFamily="34" charset="0"/>
              </a:rPr>
              <a:t>: </a:t>
            </a:r>
            <a:endParaRPr lang="ru-RU" sz="751" dirty="0" smtClean="0">
              <a:solidFill>
                <a:srgbClr val="002060"/>
              </a:solidFill>
              <a:latin typeface="Arial" panose="020B0604020202020204" pitchFamily="34" charset="0"/>
              <a:cs typeface="Arial" panose="020B0604020202020204" pitchFamily="34" charset="0"/>
            </a:endParaRPr>
          </a:p>
          <a:p>
            <a:pPr marL="180975"/>
            <a:r>
              <a:rPr lang="ru-RU" sz="751" dirty="0" smtClean="0">
                <a:solidFill>
                  <a:srgbClr val="002060"/>
                </a:solidFill>
                <a:latin typeface="Arial" panose="020B0604020202020204" pitchFamily="34" charset="0"/>
                <a:cs typeface="Arial" panose="020B0604020202020204" pitchFamily="34" charset="0"/>
              </a:rPr>
              <a:t>Токарь, фрезеровщик, шлифовщик, станочник широкого профиля, оператор станков с ЧПУ, наладчик станков с ЧПУ, шлифовщик, станочник широкого профиля и т.п.</a:t>
            </a:r>
            <a:r>
              <a:rPr lang="en-US" sz="751" dirty="0">
                <a:solidFill>
                  <a:srgbClr val="002060"/>
                </a:solidFill>
                <a:latin typeface="Arial" panose="020B0604020202020204" pitchFamily="34" charset="0"/>
                <a:cs typeface="Arial" panose="020B0604020202020204" pitchFamily="34" charset="0"/>
              </a:rPr>
              <a:t>
</a:t>
            </a:r>
            <a:r>
              <a:rPr lang="ru-RU" sz="751" dirty="0" smtClean="0">
                <a:solidFill>
                  <a:srgbClr val="002060"/>
                </a:solidFill>
                <a:latin typeface="Arial" panose="020B0604020202020204" pitchFamily="34" charset="0"/>
                <a:cs typeface="Arial" panose="020B0604020202020204" pitchFamily="34" charset="0"/>
              </a:rPr>
              <a:t>соответствующие следующим обязательным критериям:
- Иметь квалификационный разряд по данной профессии, среднее образование (при наличии соответствующего профессионального обучения (переподготовки) на предприятии), начальное-профессиональное, среднее-профессиональное или высшее образование.
- Демонстрировать высокие результаты работы: стабильное выполнение производственных показателей на протяжении последнего года.
- Отсутствие нарушений, </a:t>
            </a:r>
            <a:r>
              <a:rPr lang="ru-RU" sz="751" dirty="0" err="1" smtClean="0">
                <a:solidFill>
                  <a:srgbClr val="002060"/>
                </a:solidFill>
                <a:latin typeface="Arial" panose="020B0604020202020204" pitchFamily="34" charset="0"/>
                <a:cs typeface="Arial" panose="020B0604020202020204" pitchFamily="34" charset="0"/>
              </a:rPr>
              <a:t>спецбезопасности</a:t>
            </a:r>
            <a:r>
              <a:rPr lang="ru-RU" sz="751" dirty="0" smtClean="0">
                <a:solidFill>
                  <a:srgbClr val="002060"/>
                </a:solidFill>
                <a:latin typeface="Arial" panose="020B0604020202020204" pitchFamily="34" charset="0"/>
                <a:cs typeface="Arial" panose="020B0604020202020204" pitchFamily="34" charset="0"/>
              </a:rPr>
              <a:t>, режимных требований на протяжении последнего года.
- Отсутствие замечаний по качеству выпускаемой продукции (отсутствуют случаи отклонений/несоответствия от технической документации, замечания по летучему контролю) на протяжении </a:t>
            </a:r>
            <a:r>
              <a:rPr lang="en-US" sz="751" dirty="0" smtClean="0">
                <a:solidFill>
                  <a:srgbClr val="002060"/>
                </a:solidFill>
                <a:latin typeface="Arial" panose="020B0604020202020204" pitchFamily="34" charset="0"/>
                <a:cs typeface="Arial" panose="020B0604020202020204" pitchFamily="34" charset="0"/>
              </a:rPr>
              <a:t>1 </a:t>
            </a:r>
            <a:r>
              <a:rPr lang="en-US" sz="751" dirty="0">
                <a:solidFill>
                  <a:srgbClr val="002060"/>
                </a:solidFill>
                <a:latin typeface="Arial" panose="020B0604020202020204" pitchFamily="34" charset="0"/>
                <a:cs typeface="Arial" panose="020B0604020202020204" pitchFamily="34" charset="0"/>
              </a:rPr>
              <a:t>года.</a:t>
            </a:r>
          </a:p>
        </p:txBody>
      </p:sp>
      <p:sp>
        <p:nvSpPr>
          <p:cNvPr id="8" name="TextBox 7"/>
          <p:cNvSpPr txBox="1"/>
          <p:nvPr/>
        </p:nvSpPr>
        <p:spPr>
          <a:xfrm>
            <a:off x="172584" y="141576"/>
            <a:ext cx="8371235" cy="261837"/>
          </a:xfrm>
          <a:prstGeom prst="rect">
            <a:avLst/>
          </a:prstGeom>
          <a:noFill/>
        </p:spPr>
        <p:txBody>
          <a:bodyPr wrap="square" rtlCol="0">
            <a:spAutoFit/>
          </a:bodyPr>
          <a:lstStyle/>
          <a:p>
            <a:r>
              <a:rPr lang="en-US" sz="1101" b="1" dirty="0">
                <a:solidFill>
                  <a:srgbClr val="B9A640"/>
                </a:solidFill>
                <a:latin typeface="Arial" panose="020B0604020202020204" pitchFamily="34" charset="0"/>
                <a:cs typeface="Arial" panose="020B0604020202020204" pitchFamily="34" charset="0"/>
              </a:rPr>
              <a:t>Станочник</a:t>
            </a:r>
            <a:endParaRPr lang="ru-RU" sz="1101" b="1" dirty="0">
              <a:solidFill>
                <a:srgbClr val="B9A6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107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72584" y="141576"/>
            <a:ext cx="8371235" cy="261837"/>
          </a:xfrm>
          <a:prstGeom prst="rect">
            <a:avLst/>
          </a:prstGeom>
          <a:noFill/>
        </p:spPr>
        <p:txBody>
          <a:bodyPr wrap="square" rtlCol="0">
            <a:spAutoFit/>
          </a:bodyPr>
          <a:lstStyle/>
          <a:p>
            <a:r>
              <a:rPr lang="en-US" sz="1101" b="1" dirty="0">
                <a:solidFill>
                  <a:srgbClr val="B9A640"/>
                </a:solidFill>
                <a:latin typeface="Arial" panose="020B0604020202020204" pitchFamily="34" charset="0"/>
                <a:cs typeface="Arial" panose="020B0604020202020204" pitchFamily="34" charset="0"/>
              </a:rPr>
              <a:t>Станочник</a:t>
            </a:r>
            <a:endParaRPr lang="ru-RU" sz="1101" b="1" dirty="0">
              <a:solidFill>
                <a:srgbClr val="B9A640"/>
              </a:solidFill>
              <a:latin typeface="Arial" panose="020B0604020202020204" pitchFamily="34" charset="0"/>
              <a:cs typeface="Arial" panose="020B0604020202020204" pitchFamily="34" charset="0"/>
            </a:endParaRPr>
          </a:p>
        </p:txBody>
      </p:sp>
      <p:cxnSp>
        <p:nvCxnSpPr>
          <p:cNvPr id="31" name="Прямая соединительная линия 30">
            <a:extLst>
              <a:ext uri="{FF2B5EF4-FFF2-40B4-BE49-F238E27FC236}">
                <a16:creationId xmlns:a16="http://schemas.microsoft.com/office/drawing/2014/main" id="{D8A7E619-9371-D2A7-6382-4AA5E379C0CE}"/>
              </a:ext>
            </a:extLst>
          </p:cNvPr>
          <p:cNvCxnSpPr>
            <a:cxnSpLocks/>
          </p:cNvCxnSpPr>
          <p:nvPr/>
        </p:nvCxnSpPr>
        <p:spPr>
          <a:xfrm>
            <a:off x="3426813" y="983377"/>
            <a:ext cx="0" cy="4035948"/>
          </a:xfrm>
          <a:prstGeom prst="line">
            <a:avLst/>
          </a:prstGeom>
          <a:ln>
            <a:solidFill>
              <a:srgbClr val="C4AC54"/>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a:extLst>
              <a:ext uri="{FF2B5EF4-FFF2-40B4-BE49-F238E27FC236}">
                <a16:creationId xmlns:a16="http://schemas.microsoft.com/office/drawing/2014/main" id="{D3EDE698-CA7E-1F7D-8E5A-3D615A5E4678}"/>
              </a:ext>
            </a:extLst>
          </p:cNvPr>
          <p:cNvCxnSpPr>
            <a:cxnSpLocks/>
          </p:cNvCxnSpPr>
          <p:nvPr/>
        </p:nvCxnSpPr>
        <p:spPr>
          <a:xfrm>
            <a:off x="280941" y="838698"/>
            <a:ext cx="8077899" cy="920"/>
          </a:xfrm>
          <a:prstGeom prst="line">
            <a:avLst/>
          </a:prstGeom>
          <a:ln>
            <a:solidFill>
              <a:srgbClr val="C4AC54"/>
            </a:solidFill>
          </a:ln>
        </p:spPr>
        <p:style>
          <a:lnRef idx="1">
            <a:schemeClr val="accent1"/>
          </a:lnRef>
          <a:fillRef idx="0">
            <a:schemeClr val="accent1"/>
          </a:fillRef>
          <a:effectRef idx="0">
            <a:schemeClr val="accent1"/>
          </a:effectRef>
          <a:fontRef idx="minor">
            <a:schemeClr val="tx1"/>
          </a:fontRef>
        </p:style>
      </p:cxnSp>
      <p:sp>
        <p:nvSpPr>
          <p:cNvPr id="49" name="Прямоугольник 48"/>
          <p:cNvSpPr/>
          <p:nvPr/>
        </p:nvSpPr>
        <p:spPr>
          <a:xfrm>
            <a:off x="280942" y="4385108"/>
            <a:ext cx="3217943" cy="277255"/>
          </a:xfrm>
          <a:prstGeom prst="rect">
            <a:avLst/>
          </a:prstGeom>
        </p:spPr>
        <p:txBody>
          <a:bodyPr wrap="square">
            <a:spAutoFit/>
          </a:bodyPr>
          <a:lstStyle/>
          <a:p>
            <a:pPr algn="ctr" fontAlgn="t"/>
            <a:r>
              <a:rPr lang="ru-RU" sz="601" b="1" dirty="0">
                <a:latin typeface="Arial" panose="020B0604020202020204" pitchFamily="34" charset="0"/>
                <a:cs typeface="Arial" panose="020B0604020202020204" pitchFamily="34" charset="0"/>
              </a:rPr>
              <a:t>_</a:t>
            </a:r>
            <a:r>
              <a:rPr lang="en-US" sz="601" b="1" dirty="0">
                <a:latin typeface="Arial" panose="020B0604020202020204" pitchFamily="34" charset="0"/>
                <a:cs typeface="Arial" panose="020B0604020202020204" pitchFamily="34" charset="0"/>
              </a:rPr>
              <a:t>_______________________________</a:t>
            </a:r>
            <a:r>
              <a:rPr lang="ru-RU" sz="601" b="1" dirty="0" smtClean="0">
                <a:latin typeface="Arial" panose="020B0604020202020204" pitchFamily="34" charset="0"/>
                <a:cs typeface="Arial" panose="020B0604020202020204" pitchFamily="34" charset="0"/>
              </a:rPr>
              <a:t>______________________________________</a:t>
            </a:r>
            <a:endParaRPr lang="ru-RU" sz="601" dirty="0">
              <a:latin typeface="Arial" panose="020B0604020202020204" pitchFamily="34" charset="0"/>
              <a:cs typeface="Arial" panose="020B0604020202020204" pitchFamily="34" charset="0"/>
            </a:endParaRPr>
          </a:p>
          <a:p>
            <a:pPr algn="ctr" fontAlgn="t"/>
            <a:r>
              <a:rPr lang="ru-RU" sz="601" b="1" dirty="0">
                <a:latin typeface="Arial" panose="020B0604020202020204" pitchFamily="34" charset="0"/>
                <a:cs typeface="Arial" panose="020B0604020202020204" pitchFamily="34" charset="0"/>
              </a:rPr>
              <a:t> (должность руководителя / выдвигающего ) </a:t>
            </a:r>
          </a:p>
        </p:txBody>
      </p:sp>
      <p:graphicFrame>
        <p:nvGraphicFramePr>
          <p:cNvPr id="50" name="Таблица 49"/>
          <p:cNvGraphicFramePr>
            <a:graphicFrameLocks noGrp="1"/>
          </p:cNvGraphicFramePr>
          <p:nvPr>
            <p:extLst/>
          </p:nvPr>
        </p:nvGraphicFramePr>
        <p:xfrm>
          <a:off x="327781" y="4737213"/>
          <a:ext cx="3099033" cy="274558"/>
        </p:xfrm>
        <a:graphic>
          <a:graphicData uri="http://schemas.openxmlformats.org/drawingml/2006/table">
            <a:tbl>
              <a:tblPr firstRow="1" bandRow="1"/>
              <a:tblGrid>
                <a:gridCol w="1127729">
                  <a:extLst>
                    <a:ext uri="{9D8B030D-6E8A-4147-A177-3AD203B41FA5}">
                      <a16:colId xmlns:a16="http://schemas.microsoft.com/office/drawing/2014/main" val="3239831635"/>
                    </a:ext>
                  </a:extLst>
                </a:gridCol>
                <a:gridCol w="1971304">
                  <a:extLst>
                    <a:ext uri="{9D8B030D-6E8A-4147-A177-3AD203B41FA5}">
                      <a16:colId xmlns:a16="http://schemas.microsoft.com/office/drawing/2014/main" val="3782760769"/>
                    </a:ext>
                  </a:extLst>
                </a:gridCol>
              </a:tblGrid>
              <a:tr h="274558">
                <a:tc>
                  <a:txBody>
                    <a:bodyPr/>
                    <a:lstStyle>
                      <a:lvl1pPr marL="0" algn="l" defTabSz="686417" rtl="0" eaLnBrk="1" latinLnBrk="0" hangingPunct="1">
                        <a:defRPr sz="1351" kern="1200">
                          <a:solidFill>
                            <a:schemeClr val="tx1"/>
                          </a:solidFill>
                          <a:latin typeface="Calibri" panose="020F0502020204030204"/>
                        </a:defRPr>
                      </a:lvl1pPr>
                      <a:lvl2pPr marL="343209" algn="l" defTabSz="686417" rtl="0" eaLnBrk="1" latinLnBrk="0" hangingPunct="1">
                        <a:defRPr sz="1351" kern="1200">
                          <a:solidFill>
                            <a:schemeClr val="tx1"/>
                          </a:solidFill>
                          <a:latin typeface="Calibri" panose="020F0502020204030204"/>
                        </a:defRPr>
                      </a:lvl2pPr>
                      <a:lvl3pPr marL="686417" algn="l" defTabSz="686417" rtl="0" eaLnBrk="1" latinLnBrk="0" hangingPunct="1">
                        <a:defRPr sz="1351" kern="1200">
                          <a:solidFill>
                            <a:schemeClr val="tx1"/>
                          </a:solidFill>
                          <a:latin typeface="Calibri" panose="020F0502020204030204"/>
                        </a:defRPr>
                      </a:lvl3pPr>
                      <a:lvl4pPr marL="1029626" algn="l" defTabSz="686417" rtl="0" eaLnBrk="1" latinLnBrk="0" hangingPunct="1">
                        <a:defRPr sz="1351" kern="1200">
                          <a:solidFill>
                            <a:schemeClr val="tx1"/>
                          </a:solidFill>
                          <a:latin typeface="Calibri" panose="020F0502020204030204"/>
                        </a:defRPr>
                      </a:lvl4pPr>
                      <a:lvl5pPr marL="1372834" algn="l" defTabSz="686417" rtl="0" eaLnBrk="1" latinLnBrk="0" hangingPunct="1">
                        <a:defRPr sz="1351" kern="1200">
                          <a:solidFill>
                            <a:schemeClr val="tx1"/>
                          </a:solidFill>
                          <a:latin typeface="Calibri" panose="020F0502020204030204"/>
                        </a:defRPr>
                      </a:lvl5pPr>
                      <a:lvl6pPr marL="1716043" algn="l" defTabSz="686417" rtl="0" eaLnBrk="1" latinLnBrk="0" hangingPunct="1">
                        <a:defRPr sz="1351" kern="1200">
                          <a:solidFill>
                            <a:schemeClr val="tx1"/>
                          </a:solidFill>
                          <a:latin typeface="Calibri" panose="020F0502020204030204"/>
                        </a:defRPr>
                      </a:lvl6pPr>
                      <a:lvl7pPr marL="2059252" algn="l" defTabSz="686417" rtl="0" eaLnBrk="1" latinLnBrk="0" hangingPunct="1">
                        <a:defRPr sz="1351" kern="1200">
                          <a:solidFill>
                            <a:schemeClr val="tx1"/>
                          </a:solidFill>
                          <a:latin typeface="Calibri" panose="020F0502020204030204"/>
                        </a:defRPr>
                      </a:lvl7pPr>
                      <a:lvl8pPr marL="2402460" algn="l" defTabSz="686417" rtl="0" eaLnBrk="1" latinLnBrk="0" hangingPunct="1">
                        <a:defRPr sz="1351" kern="1200">
                          <a:solidFill>
                            <a:schemeClr val="tx1"/>
                          </a:solidFill>
                          <a:latin typeface="Calibri" panose="020F0502020204030204"/>
                        </a:defRPr>
                      </a:lvl8pPr>
                      <a:lvl9pPr marL="2745669" algn="l" defTabSz="686417" rtl="0" eaLnBrk="1" latinLnBrk="0" hangingPunct="1">
                        <a:defRPr sz="1351" kern="1200">
                          <a:solidFill>
                            <a:schemeClr val="tx1"/>
                          </a:solidFill>
                          <a:latin typeface="Calibri" panose="020F0502020204030204"/>
                        </a:defRPr>
                      </a:lvl9pPr>
                    </a:lstStyle>
                    <a:p>
                      <a:pPr marL="0" algn="ctr" rtl="0" eaLnBrk="1" fontAlgn="t" latinLnBrk="0" hangingPunct="1">
                        <a:spcBef>
                          <a:spcPts val="0"/>
                        </a:spcBef>
                        <a:spcAft>
                          <a:spcPts val="0"/>
                        </a:spcAft>
                      </a:pPr>
                      <a:r>
                        <a:rPr lang="ru-RU" sz="600" b="1" i="0" u="none" strike="noStrike" kern="1200" dirty="0">
                          <a:solidFill>
                            <a:schemeClr val="tx1"/>
                          </a:solidFill>
                          <a:effectLst/>
                          <a:latin typeface="Calibri" panose="020F0502020204030204" pitchFamily="34" charset="0"/>
                        </a:rPr>
                        <a:t>_________________</a:t>
                      </a:r>
                      <a:endParaRPr lang="ru-RU" sz="600" b="0" i="0" u="none" strike="noStrike" dirty="0">
                        <a:solidFill>
                          <a:schemeClr val="tx1"/>
                        </a:solidFill>
                        <a:effectLst/>
                        <a:latin typeface="Arial" panose="020B0604020202020204" pitchFamily="34" charset="0"/>
                      </a:endParaRPr>
                    </a:p>
                    <a:p>
                      <a:pPr marL="0" algn="ctr" rtl="0" eaLnBrk="1" fontAlgn="t" latinLnBrk="0" hangingPunct="1">
                        <a:spcBef>
                          <a:spcPts val="0"/>
                        </a:spcBef>
                        <a:spcAft>
                          <a:spcPts val="0"/>
                        </a:spcAft>
                      </a:pPr>
                      <a:r>
                        <a:rPr lang="ru-RU" sz="600" b="1" i="0" u="none" strike="noStrike" kern="1200" dirty="0">
                          <a:solidFill>
                            <a:schemeClr val="tx1"/>
                          </a:solidFill>
                          <a:effectLst/>
                          <a:latin typeface="Calibri" panose="020F0502020204030204" pitchFamily="34" charset="0"/>
                        </a:rPr>
                        <a:t>(подпись)</a:t>
                      </a:r>
                      <a:endParaRPr lang="ru-RU" sz="600" b="0" i="0" u="none" strike="noStrike" dirty="0">
                        <a:solidFill>
                          <a:schemeClr val="tx1"/>
                        </a:solidFill>
                        <a:effectLst/>
                        <a:latin typeface="Arial" panose="020B0604020202020204" pitchFamily="34" charset="0"/>
                      </a:endParaRPr>
                    </a:p>
                  </a:txBody>
                  <a:tcPr marL="91519" marR="91519" marT="45760" marB="45760">
                    <a:lnL>
                      <a:noFill/>
                    </a:lnL>
                    <a:lnR>
                      <a:noFill/>
                    </a:lnR>
                    <a:lnT>
                      <a:noFill/>
                    </a:lnT>
                    <a:lnB>
                      <a:noFill/>
                    </a:lnB>
                    <a:lnTlToBr w="12700" cmpd="sng">
                      <a:noFill/>
                      <a:prstDash val="solid"/>
                    </a:lnTlToBr>
                    <a:lnBlToTr w="12700" cmpd="sng">
                      <a:noFill/>
                      <a:prstDash val="solid"/>
                    </a:lnBlToTr>
                    <a:noFill/>
                  </a:tcPr>
                </a:tc>
                <a:tc>
                  <a:txBody>
                    <a:bodyPr/>
                    <a:lstStyle>
                      <a:lvl1pPr marL="0" algn="l" defTabSz="686417" rtl="0" eaLnBrk="1" latinLnBrk="0" hangingPunct="1">
                        <a:defRPr sz="1351" kern="1200">
                          <a:solidFill>
                            <a:schemeClr val="tx1"/>
                          </a:solidFill>
                          <a:latin typeface="Calibri" panose="020F0502020204030204"/>
                        </a:defRPr>
                      </a:lvl1pPr>
                      <a:lvl2pPr marL="343209" algn="l" defTabSz="686417" rtl="0" eaLnBrk="1" latinLnBrk="0" hangingPunct="1">
                        <a:defRPr sz="1351" kern="1200">
                          <a:solidFill>
                            <a:schemeClr val="tx1"/>
                          </a:solidFill>
                          <a:latin typeface="Calibri" panose="020F0502020204030204"/>
                        </a:defRPr>
                      </a:lvl2pPr>
                      <a:lvl3pPr marL="686417" algn="l" defTabSz="686417" rtl="0" eaLnBrk="1" latinLnBrk="0" hangingPunct="1">
                        <a:defRPr sz="1351" kern="1200">
                          <a:solidFill>
                            <a:schemeClr val="tx1"/>
                          </a:solidFill>
                          <a:latin typeface="Calibri" panose="020F0502020204030204"/>
                        </a:defRPr>
                      </a:lvl3pPr>
                      <a:lvl4pPr marL="1029626" algn="l" defTabSz="686417" rtl="0" eaLnBrk="1" latinLnBrk="0" hangingPunct="1">
                        <a:defRPr sz="1351" kern="1200">
                          <a:solidFill>
                            <a:schemeClr val="tx1"/>
                          </a:solidFill>
                          <a:latin typeface="Calibri" panose="020F0502020204030204"/>
                        </a:defRPr>
                      </a:lvl4pPr>
                      <a:lvl5pPr marL="1372834" algn="l" defTabSz="686417" rtl="0" eaLnBrk="1" latinLnBrk="0" hangingPunct="1">
                        <a:defRPr sz="1351" kern="1200">
                          <a:solidFill>
                            <a:schemeClr val="tx1"/>
                          </a:solidFill>
                          <a:latin typeface="Calibri" panose="020F0502020204030204"/>
                        </a:defRPr>
                      </a:lvl5pPr>
                      <a:lvl6pPr marL="1716043" algn="l" defTabSz="686417" rtl="0" eaLnBrk="1" latinLnBrk="0" hangingPunct="1">
                        <a:defRPr sz="1351" kern="1200">
                          <a:solidFill>
                            <a:schemeClr val="tx1"/>
                          </a:solidFill>
                          <a:latin typeface="Calibri" panose="020F0502020204030204"/>
                        </a:defRPr>
                      </a:lvl6pPr>
                      <a:lvl7pPr marL="2059252" algn="l" defTabSz="686417" rtl="0" eaLnBrk="1" latinLnBrk="0" hangingPunct="1">
                        <a:defRPr sz="1351" kern="1200">
                          <a:solidFill>
                            <a:schemeClr val="tx1"/>
                          </a:solidFill>
                          <a:latin typeface="Calibri" panose="020F0502020204030204"/>
                        </a:defRPr>
                      </a:lvl7pPr>
                      <a:lvl8pPr marL="2402460" algn="l" defTabSz="686417" rtl="0" eaLnBrk="1" latinLnBrk="0" hangingPunct="1">
                        <a:defRPr sz="1351" kern="1200">
                          <a:solidFill>
                            <a:schemeClr val="tx1"/>
                          </a:solidFill>
                          <a:latin typeface="Calibri" panose="020F0502020204030204"/>
                        </a:defRPr>
                      </a:lvl8pPr>
                      <a:lvl9pPr marL="2745669" algn="l" defTabSz="686417" rtl="0" eaLnBrk="1" latinLnBrk="0" hangingPunct="1">
                        <a:defRPr sz="1351" kern="1200">
                          <a:solidFill>
                            <a:schemeClr val="tx1"/>
                          </a:solidFill>
                          <a:latin typeface="Calibri" panose="020F0502020204030204"/>
                        </a:defRPr>
                      </a:lvl9pPr>
                    </a:lstStyle>
                    <a:p>
                      <a:pPr marL="0" algn="ctr" rtl="0" eaLnBrk="1" fontAlgn="t" latinLnBrk="0" hangingPunct="1">
                        <a:spcBef>
                          <a:spcPts val="0"/>
                        </a:spcBef>
                        <a:spcAft>
                          <a:spcPts val="0"/>
                        </a:spcAft>
                      </a:pPr>
                      <a:r>
                        <a:rPr lang="ru-RU" sz="600" b="1" i="0" u="none" strike="noStrike" kern="1200" dirty="0" smtClean="0">
                          <a:solidFill>
                            <a:schemeClr val="tx1"/>
                          </a:solidFill>
                          <a:effectLst/>
                          <a:latin typeface="Calibri" panose="020F0502020204030204" pitchFamily="34" charset="0"/>
                        </a:rPr>
                        <a:t>___________________________</a:t>
                      </a:r>
                      <a:r>
                        <a:rPr lang="en-US" sz="600" b="1" i="0" u="none" strike="noStrike" kern="1200" dirty="0" smtClean="0">
                          <a:solidFill>
                            <a:schemeClr val="tx1"/>
                          </a:solidFill>
                          <a:effectLst/>
                          <a:latin typeface="Calibri" panose="020F0502020204030204" pitchFamily="34" charset="0"/>
                        </a:rPr>
                        <a:t>__________________</a:t>
                      </a:r>
                      <a:r>
                        <a:rPr lang="ru-RU" sz="600" b="1" i="0" u="none" strike="noStrike" kern="1200" dirty="0" smtClean="0">
                          <a:solidFill>
                            <a:schemeClr val="tx1"/>
                          </a:solidFill>
                          <a:effectLst/>
                          <a:latin typeface="Calibri" panose="020F0502020204030204" pitchFamily="34" charset="0"/>
                        </a:rPr>
                        <a:t>_</a:t>
                      </a:r>
                      <a:endParaRPr lang="ru-RU" sz="600" b="0" i="0" u="none" strike="noStrike" dirty="0">
                        <a:solidFill>
                          <a:schemeClr val="tx1"/>
                        </a:solidFill>
                        <a:effectLst/>
                        <a:latin typeface="Arial" panose="020B0604020202020204" pitchFamily="34" charset="0"/>
                      </a:endParaRPr>
                    </a:p>
                    <a:p>
                      <a:pPr marL="0" algn="ctr" rtl="0" eaLnBrk="1" fontAlgn="t" latinLnBrk="0" hangingPunct="1">
                        <a:spcBef>
                          <a:spcPts val="0"/>
                        </a:spcBef>
                        <a:spcAft>
                          <a:spcPts val="0"/>
                        </a:spcAft>
                      </a:pPr>
                      <a:r>
                        <a:rPr lang="ru-RU" sz="600" b="1" i="0" u="none" strike="noStrike" kern="1200" dirty="0">
                          <a:solidFill>
                            <a:schemeClr val="tx1"/>
                          </a:solidFill>
                          <a:effectLst/>
                          <a:latin typeface="Calibri" panose="020F0502020204030204" pitchFamily="34" charset="0"/>
                        </a:rPr>
                        <a:t>(фамилия и инициалы)</a:t>
                      </a:r>
                      <a:endParaRPr lang="ru-RU" sz="600" b="0" i="0" u="none" strike="noStrike" dirty="0">
                        <a:solidFill>
                          <a:schemeClr val="tx1"/>
                        </a:solidFill>
                        <a:effectLst/>
                        <a:latin typeface="Arial" panose="020B0604020202020204" pitchFamily="34" charset="0"/>
                      </a:endParaRPr>
                    </a:p>
                  </a:txBody>
                  <a:tcPr marL="91519" marR="91519" marT="45760" marB="4576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629404028"/>
                  </a:ext>
                </a:extLst>
              </a:tr>
            </a:tbl>
          </a:graphicData>
        </a:graphic>
      </p:graphicFrame>
      <p:sp>
        <p:nvSpPr>
          <p:cNvPr id="27" name="TextBox 26">
            <a:extLst>
              <a:ext uri="{FF2B5EF4-FFF2-40B4-BE49-F238E27FC236}">
                <a16:creationId xmlns:a16="http://schemas.microsoft.com/office/drawing/2014/main" id="{12A67EE9-5B25-46C6-946E-C27042168A3A}"/>
              </a:ext>
            </a:extLst>
          </p:cNvPr>
          <p:cNvSpPr txBox="1"/>
          <p:nvPr/>
        </p:nvSpPr>
        <p:spPr>
          <a:xfrm>
            <a:off x="5995035" y="850186"/>
            <a:ext cx="2553391" cy="160183"/>
          </a:xfrm>
          <a:prstGeom prst="rect">
            <a:avLst/>
          </a:prstGeom>
          <a:noFill/>
        </p:spPr>
        <p:txBody>
          <a:bodyPr wrap="square" rtlCol="0">
            <a:spAutoFit/>
          </a:bodyPr>
          <a:lstStyle/>
          <a:p>
            <a:pPr algn="just">
              <a:lnSpc>
                <a:spcPct val="80000"/>
              </a:lnSpc>
            </a:pPr>
            <a:r>
              <a:rPr lang="en-US" sz="550" b="1" dirty="0">
                <a:solidFill>
                  <a:srgbClr val="C4AC54"/>
                </a:solidFill>
                <a:latin typeface="Arial" panose="020B0604020202020204" pitchFamily="34" charset="0"/>
                <a:cs typeface="Arial" panose="020B0604020202020204" pitchFamily="34" charset="0"/>
              </a:rPr>
              <a:t>ОЦЕНКА РЕЗУЛЬТАТОВ ДЕЯТЕЛЬНОСТИ </a:t>
            </a:r>
            <a:endParaRPr lang="ru-RU" sz="550" b="1" dirty="0">
              <a:solidFill>
                <a:srgbClr val="C4AC54"/>
              </a:solidFill>
              <a:latin typeface="Arial" panose="020B0604020202020204" pitchFamily="34" charset="0"/>
              <a:cs typeface="Arial" panose="020B0604020202020204" pitchFamily="34" charset="0"/>
            </a:endParaRPr>
          </a:p>
        </p:txBody>
      </p:sp>
      <p:graphicFrame>
        <p:nvGraphicFramePr>
          <p:cNvPr id="28" name="Таблица 2">
            <a:extLst>
              <a:ext uri="{FF2B5EF4-FFF2-40B4-BE49-F238E27FC236}">
                <a16:creationId xmlns:a16="http://schemas.microsoft.com/office/drawing/2014/main" id="{213BD0EA-6EAA-8117-7AB5-70719B5CFEAA}"/>
              </a:ext>
            </a:extLst>
          </p:cNvPr>
          <p:cNvGraphicFramePr>
            <a:graphicFrameLocks noGrp="1"/>
          </p:cNvGraphicFramePr>
          <p:nvPr>
            <p:extLst>
              <p:ext uri="{D42A27DB-BD31-4B8C-83A1-F6EECF244321}">
                <p14:modId xmlns:p14="http://schemas.microsoft.com/office/powerpoint/2010/main" val="741204335"/>
              </p:ext>
            </p:extLst>
          </p:nvPr>
        </p:nvGraphicFramePr>
        <p:xfrm>
          <a:off x="3458742" y="838698"/>
          <a:ext cx="2539695" cy="182960"/>
        </p:xfrm>
        <a:graphic>
          <a:graphicData uri="http://schemas.openxmlformats.org/drawingml/2006/table">
            <a:tbl>
              <a:tblPr firstRow="1" bandRow="1">
                <a:tableStyleId>{5C22544A-7EE6-4342-B048-85BDC9FD1C3A}</a:tableStyleId>
              </a:tblPr>
              <a:tblGrid>
                <a:gridCol w="2539695">
                  <a:extLst>
                    <a:ext uri="{9D8B030D-6E8A-4147-A177-3AD203B41FA5}">
                      <a16:colId xmlns:a16="http://schemas.microsoft.com/office/drawing/2014/main" val="1834801761"/>
                    </a:ext>
                  </a:extLst>
                </a:gridCol>
              </a:tblGrid>
              <a:tr h="175412">
                <a:tc>
                  <a:txBody>
                    <a:bodyPr/>
                    <a:lstStyle/>
                    <a:p>
                      <a:pPr algn="l">
                        <a:lnSpc>
                          <a:spcPct val="100000"/>
                        </a:lnSpc>
                        <a:spcAft>
                          <a:spcPts val="300"/>
                        </a:spcAft>
                      </a:pPr>
                      <a:r>
                        <a:rPr lang="ru-RU" sz="600" b="1" kern="1200" dirty="0">
                          <a:solidFill>
                            <a:srgbClr val="B9A640"/>
                          </a:solidFill>
                          <a:latin typeface="Arial" panose="020B0604020202020204" pitchFamily="34" charset="0"/>
                          <a:ea typeface="Rosatom" panose="020B0503040504020204" pitchFamily="34" charset="-52"/>
                          <a:cs typeface="Arial" panose="020B0604020202020204" pitchFamily="34" charset="0"/>
                        </a:rPr>
                        <a:t>СУТЬ </a:t>
                      </a:r>
                      <a:r>
                        <a:rPr lang="ru-RU" sz="600" b="1" kern="1200" dirty="0" smtClean="0">
                          <a:solidFill>
                            <a:srgbClr val="B9A640"/>
                          </a:solidFill>
                          <a:latin typeface="Arial" panose="020B0604020202020204" pitchFamily="34" charset="0"/>
                          <a:ea typeface="Rosatom" panose="020B0503040504020204" pitchFamily="34" charset="-52"/>
                          <a:cs typeface="Arial" panose="020B0604020202020204" pitchFamily="34" charset="0"/>
                        </a:rPr>
                        <a:t>ДОСТИЖЕНИЯ</a:t>
                      </a:r>
                      <a:endParaRPr lang="ru-RU" altLang="ru-RU" sz="600" b="1" kern="1200" dirty="0" smtClean="0">
                        <a:solidFill>
                          <a:srgbClr val="B9A640"/>
                        </a:solidFill>
                        <a:latin typeface="Arial" panose="020B0604020202020204" pitchFamily="34" charset="0"/>
                        <a:ea typeface="Rosatom" panose="020B0503040504020204" pitchFamily="34" charset="-52"/>
                        <a:cs typeface="Arial" panose="020B0604020202020204" pitchFamily="34" charset="0"/>
                      </a:endParaRPr>
                    </a:p>
                  </a:txBody>
                  <a:tcPr marL="45760" marR="45760" marT="45760" marB="4576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3623181"/>
                  </a:ext>
                </a:extLst>
              </a:tr>
            </a:tbl>
          </a:graphicData>
        </a:graphic>
      </p:graphicFrame>
      <p:sp>
        <p:nvSpPr>
          <p:cNvPr id="54" name="TextBox 53">
            <a:extLst>
              <a:ext uri="{FF2B5EF4-FFF2-40B4-BE49-F238E27FC236}">
                <a16:creationId xmlns:a16="http://schemas.microsoft.com/office/drawing/2014/main" id="{86FE2322-E3CB-499E-BBFB-CDE93ACE11A9}"/>
              </a:ext>
            </a:extLst>
          </p:cNvPr>
          <p:cNvSpPr txBox="1"/>
          <p:nvPr/>
        </p:nvSpPr>
        <p:spPr>
          <a:xfrm>
            <a:off x="3419972" y="2142083"/>
            <a:ext cx="2553391" cy="160183"/>
          </a:xfrm>
          <a:prstGeom prst="rect">
            <a:avLst/>
          </a:prstGeom>
          <a:noFill/>
        </p:spPr>
        <p:txBody>
          <a:bodyPr wrap="square" rtlCol="0">
            <a:spAutoFit/>
          </a:bodyPr>
          <a:lstStyle/>
          <a:p>
            <a:pPr algn="just">
              <a:lnSpc>
                <a:spcPct val="80000"/>
              </a:lnSpc>
            </a:pPr>
            <a:r>
              <a:rPr lang="en-US" sz="550" b="1" dirty="0">
                <a:solidFill>
                  <a:srgbClr val="C4AC54"/>
                </a:solidFill>
                <a:latin typeface="Arial" panose="020B0604020202020204" pitchFamily="34" charset="0"/>
                <a:cs typeface="Arial" panose="020B0604020202020204" pitchFamily="34" charset="0"/>
              </a:rPr>
              <a:t>АКТИВНОСТЬ В РАЦИОНАЛИЗАТОРСКОЙ ДЕЯТЕЛЬНОСТИ, В ПОДАЧЕ ПРЕДЛОЖЕНИЙ ПО ЭКОНОМИИ, БЕРЕЖЛИВОСТИ В РАМКАХ ПСР, ПОДАЧА ПРЕДЛОЖЕНИЙ ППУ</a:t>
            </a:r>
            <a:endParaRPr lang="ru-RU" sz="550" b="1" dirty="0">
              <a:solidFill>
                <a:srgbClr val="C4AC54"/>
              </a:solidFill>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5146BB77-86EF-4414-BC19-9AC20291BBCE}"/>
              </a:ext>
            </a:extLst>
          </p:cNvPr>
          <p:cNvSpPr txBox="1"/>
          <p:nvPr/>
        </p:nvSpPr>
        <p:spPr>
          <a:xfrm>
            <a:off x="5995035" y="2142083"/>
            <a:ext cx="2553391" cy="160183"/>
          </a:xfrm>
          <a:prstGeom prst="rect">
            <a:avLst/>
          </a:prstGeom>
          <a:noFill/>
        </p:spPr>
        <p:txBody>
          <a:bodyPr wrap="square" rtlCol="0">
            <a:spAutoFit/>
          </a:bodyPr>
          <a:lstStyle/>
          <a:p>
            <a:pPr>
              <a:lnSpc>
                <a:spcPct val="80000"/>
              </a:lnSpc>
            </a:pPr>
            <a:r>
              <a:rPr lang="en-US" sz="550" b="1" dirty="0">
                <a:solidFill>
                  <a:srgbClr val="C4AC54"/>
                </a:solidFill>
                <a:latin typeface="Arial" panose="020B0604020202020204" pitchFamily="34" charset="0"/>
                <a:cs typeface="Arial" panose="020B0604020202020204" pitchFamily="34" charset="0"/>
              </a:rPr>
              <a:t>НАСТАВНИЧЕСТВО</a:t>
            </a:r>
            <a:endParaRPr lang="ru-RU" sz="550" b="1" dirty="0">
              <a:solidFill>
                <a:srgbClr val="C4AC54"/>
              </a:solidFill>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C987A146-FCDE-4AB8-BEB4-7DCEB8EE453A}"/>
              </a:ext>
            </a:extLst>
          </p:cNvPr>
          <p:cNvSpPr txBox="1"/>
          <p:nvPr/>
        </p:nvSpPr>
        <p:spPr>
          <a:xfrm>
            <a:off x="3419972" y="3537260"/>
            <a:ext cx="2553391" cy="160183"/>
          </a:xfrm>
          <a:prstGeom prst="rect">
            <a:avLst/>
          </a:prstGeom>
          <a:noFill/>
        </p:spPr>
        <p:txBody>
          <a:bodyPr wrap="square" rtlCol="0">
            <a:spAutoFit/>
          </a:bodyPr>
          <a:lstStyle/>
          <a:p>
            <a:pPr>
              <a:lnSpc>
                <a:spcPct val="80000"/>
              </a:lnSpc>
            </a:pPr>
            <a:r>
              <a:rPr lang="en-US" sz="550" b="1" dirty="0">
                <a:solidFill>
                  <a:srgbClr val="C4AC54"/>
                </a:solidFill>
                <a:latin typeface="Arial" panose="020B0604020202020204" pitchFamily="34" charset="0"/>
                <a:cs typeface="Arial" panose="020B0604020202020204" pitchFamily="34" charset="0"/>
              </a:rPr>
              <a:t>ИНИЦИАТИВНОСТЬ И САМОРАЗВИТИЕ </a:t>
            </a:r>
            <a:endParaRPr lang="ru-RU" sz="550" b="1" dirty="0">
              <a:solidFill>
                <a:srgbClr val="C4AC54"/>
              </a:solidFill>
              <a:latin typeface="Arial" panose="020B0604020202020204" pitchFamily="34" charset="0"/>
              <a:cs typeface="Arial" panose="020B0604020202020204" pitchFamily="34" charset="0"/>
            </a:endParaRPr>
          </a:p>
        </p:txBody>
      </p:sp>
      <p:sp>
        <p:nvSpPr>
          <p:cNvPr id="58" name="TextBox 57"/>
          <p:cNvSpPr txBox="1"/>
          <p:nvPr/>
        </p:nvSpPr>
        <p:spPr>
          <a:xfrm>
            <a:off x="182840" y="485899"/>
            <a:ext cx="3168993" cy="184666"/>
          </a:xfrm>
          <a:prstGeom prst="rect">
            <a:avLst/>
          </a:prstGeom>
          <a:noFill/>
        </p:spPr>
        <p:txBody>
          <a:bodyPr wrap="square" rtlCol="0">
            <a:spAutoFit/>
          </a:bodyPr>
          <a:lstStyle/>
          <a:p>
            <a:pPr>
              <a:lnSpc>
                <a:spcPct val="80000"/>
              </a:lnSpc>
            </a:pPr>
            <a:r>
              <a:rPr lang="ru-RU" sz="750" b="1" dirty="0" smtClean="0">
                <a:solidFill>
                  <a:srgbClr val="002060"/>
                </a:solidFill>
                <a:latin typeface="Arial" panose="020B0604020202020204" pitchFamily="34" charset="0"/>
                <a:cs typeface="Arial" panose="020B0604020202020204" pitchFamily="34" charset="0"/>
              </a:rPr>
              <a:t>ФИО (указать)</a:t>
            </a:r>
            <a:endParaRPr lang="ru-RU" sz="750" b="1" dirty="0">
              <a:solidFill>
                <a:srgbClr val="002060"/>
              </a:solidFill>
              <a:latin typeface="Arial" panose="020B0604020202020204" pitchFamily="34" charset="0"/>
              <a:cs typeface="Arial" panose="020B0604020202020204" pitchFamily="34" charset="0"/>
            </a:endParaRPr>
          </a:p>
        </p:txBody>
      </p:sp>
      <p:sp>
        <p:nvSpPr>
          <p:cNvPr id="59" name="TextBox 8">
            <a:extLst>
              <a:ext uri="{FF2B5EF4-FFF2-40B4-BE49-F238E27FC236}">
                <a16:creationId xmlns:a16="http://schemas.microsoft.com/office/drawing/2014/main" id="{1F573465-E315-5B41-5EF4-FB0FA56F0C8E}"/>
              </a:ext>
            </a:extLst>
          </p:cNvPr>
          <p:cNvSpPr txBox="1"/>
          <p:nvPr/>
        </p:nvSpPr>
        <p:spPr>
          <a:xfrm>
            <a:off x="3423841" y="370861"/>
            <a:ext cx="2808312" cy="307777"/>
          </a:xfrm>
          <a:prstGeom prst="rect">
            <a:avLst/>
          </a:prstGeom>
          <a:noFill/>
        </p:spPr>
        <p:txBody>
          <a:bodyPr wrap="square" lIns="0" tIns="0" rIns="0" bIns="0"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spcAft>
                <a:spcPct val="0"/>
              </a:spcAft>
            </a:pPr>
            <a:r>
              <a:rPr lang="ru-RU" sz="500" b="1" dirty="0" smtClean="0">
                <a:latin typeface="+mj-lt"/>
                <a:ea typeface="Rosatom" panose="020B0503040504020204" pitchFamily="34" charset="0"/>
                <a:cs typeface="Arial" panose="020B0604020202020204" pitchFamily="34" charset="0"/>
              </a:rPr>
              <a:t>Организаци</a:t>
            </a:r>
            <a:r>
              <a:rPr lang="ru-RU" sz="500" b="1" dirty="0">
                <a:latin typeface="+mj-lt"/>
                <a:ea typeface="Rosatom" panose="020B0503040504020204" pitchFamily="34" charset="0"/>
                <a:cs typeface="Arial" panose="020B0604020202020204" pitchFamily="34" charset="0"/>
              </a:rPr>
              <a:t>и</a:t>
            </a:r>
            <a:r>
              <a:rPr lang="ru-RU" sz="500" b="1" dirty="0" smtClean="0">
                <a:latin typeface="+mj-lt"/>
                <a:ea typeface="Rosatom" panose="020B0503040504020204" pitchFamily="34" charset="0"/>
                <a:cs typeface="Arial" panose="020B0604020202020204" pitchFamily="34" charset="0"/>
              </a:rPr>
              <a:t>:</a:t>
            </a:r>
            <a:r>
              <a:rPr lang="en-US" sz="500" b="1" dirty="0" smtClean="0">
                <a:latin typeface="+mj-lt"/>
                <a:ea typeface="Rosatom" panose="020B0503040504020204" pitchFamily="34" charset="0"/>
                <a:cs typeface="Arial" panose="020B0604020202020204" pitchFamily="34" charset="0"/>
              </a:rPr>
              <a:t> </a:t>
            </a:r>
            <a:r>
              <a:rPr lang="ru-RU" sz="500" b="1" dirty="0" smtClean="0">
                <a:latin typeface="+mj-lt"/>
                <a:ea typeface="Rosatom" panose="020B0503040504020204" pitchFamily="34" charset="0"/>
                <a:cs typeface="Arial" panose="020B0604020202020204" pitchFamily="34" charset="0"/>
              </a:rPr>
              <a:t> </a:t>
            </a:r>
            <a:r>
              <a:rPr lang="ru-RU" sz="500" dirty="0" smtClean="0">
                <a:latin typeface="+mj-lt"/>
                <a:ea typeface="Rosatom" panose="020B0503040504020204" pitchFamily="34" charset="0"/>
                <a:cs typeface="Arial" panose="020B0604020202020204" pitchFamily="34" charset="0"/>
              </a:rPr>
              <a:t>(указать)</a:t>
            </a:r>
            <a:r>
              <a:rPr lang="en-US" sz="500" b="1" dirty="0" smtClean="0">
                <a:latin typeface="+mj-lt"/>
                <a:ea typeface="Rosatom" panose="020B0503040504020204" pitchFamily="34" charset="0"/>
                <a:cs typeface="Arial" panose="020B0604020202020204" pitchFamily="34" charset="0"/>
              </a:rPr>
              <a:t> </a:t>
            </a:r>
            <a:endParaRPr lang="ru-RU" sz="500" dirty="0" smtClean="0">
              <a:solidFill>
                <a:srgbClr val="002060"/>
              </a:solidFill>
              <a:latin typeface="Arial" panose="020B0604020202020204" pitchFamily="34" charset="0"/>
              <a:cs typeface="Arial" panose="020B0604020202020204" pitchFamily="34" charset="0"/>
            </a:endParaRPr>
          </a:p>
          <a:p>
            <a:pPr>
              <a:spcBef>
                <a:spcPct val="0"/>
              </a:spcBef>
              <a:spcAft>
                <a:spcPct val="0"/>
              </a:spcAft>
            </a:pPr>
            <a:r>
              <a:rPr lang="ru-RU" sz="500" b="1" dirty="0" smtClean="0">
                <a:latin typeface="+mj-lt"/>
                <a:ea typeface="Rosatom" panose="020B0503040504020204" pitchFamily="34" charset="0"/>
                <a:cs typeface="Arial" panose="020B0604020202020204" pitchFamily="34" charset="0"/>
              </a:rPr>
              <a:t> </a:t>
            </a:r>
            <a:endParaRPr lang="ru-RU" altLang="ru-RU" sz="500" dirty="0" smtClean="0">
              <a:latin typeface="+mj-lt"/>
              <a:ea typeface="Rosatom" panose="020B0503040504020204" pitchFamily="34" charset="0"/>
              <a:cs typeface="Arial" panose="020B0604020202020204" pitchFamily="34" charset="0"/>
            </a:endParaRPr>
          </a:p>
          <a:p>
            <a:r>
              <a:rPr lang="ru-RU" altLang="ru-RU" sz="500" b="1" dirty="0" smtClean="0">
                <a:latin typeface="+mj-lt"/>
                <a:ea typeface="Rosatom" panose="020B0503040504020204" pitchFamily="34" charset="0"/>
                <a:cs typeface="Arial" panose="020B0604020202020204" pitchFamily="34" charset="0"/>
              </a:rPr>
              <a:t>Дивизион</a:t>
            </a:r>
            <a:r>
              <a:rPr lang="ru-RU" altLang="ru-RU" sz="500" dirty="0" smtClean="0">
                <a:latin typeface="+mj-lt"/>
                <a:ea typeface="Rosatom" panose="020B0503040504020204" pitchFamily="34" charset="0"/>
                <a:cs typeface="Arial" panose="020B0604020202020204" pitchFamily="34" charset="0"/>
              </a:rPr>
              <a:t>:</a:t>
            </a:r>
            <a:r>
              <a:rPr lang="ru-RU" altLang="ru-RU" sz="500" dirty="0">
                <a:latin typeface="+mj-lt"/>
                <a:ea typeface="Rosatom" panose="020B0503040504020204" pitchFamily="34" charset="0"/>
                <a:cs typeface="Arial" panose="020B0604020202020204" pitchFamily="34" charset="0"/>
              </a:rPr>
              <a:t> </a:t>
            </a:r>
            <a:r>
              <a:rPr lang="ru-RU" altLang="ru-RU" sz="500" dirty="0" smtClean="0">
                <a:latin typeface="+mj-lt"/>
                <a:ea typeface="Rosatom" panose="020B0503040504020204" pitchFamily="34" charset="0"/>
                <a:cs typeface="Arial" panose="020B0604020202020204" pitchFamily="34" charset="0"/>
              </a:rPr>
              <a:t>(указать)</a:t>
            </a:r>
            <a:endParaRPr lang="ru-RU" sz="500" u="sng" dirty="0">
              <a:solidFill>
                <a:srgbClr val="002060"/>
              </a:solidFill>
              <a:latin typeface="Arial" panose="020B0604020202020204" pitchFamily="34" charset="0"/>
              <a:cs typeface="Arial" panose="020B0604020202020204" pitchFamily="34" charset="0"/>
            </a:endParaRPr>
          </a:p>
          <a:p>
            <a:pPr>
              <a:spcBef>
                <a:spcPct val="0"/>
              </a:spcBef>
              <a:spcAft>
                <a:spcPct val="0"/>
              </a:spcAft>
            </a:pPr>
            <a:r>
              <a:rPr lang="ru-RU" altLang="ru-RU" sz="500" dirty="0" smtClean="0">
                <a:latin typeface="+mj-lt"/>
                <a:ea typeface="Rosatom" panose="020B0503040504020204" pitchFamily="34" charset="0"/>
                <a:cs typeface="Arial" panose="020B0604020202020204" pitchFamily="34" charset="0"/>
              </a:rPr>
              <a:t> </a:t>
            </a:r>
            <a:endParaRPr lang="en-US" altLang="ru-RU" sz="500" dirty="0">
              <a:latin typeface="+mj-lt"/>
              <a:ea typeface="Rosatom" panose="020B0503040504020204" pitchFamily="34" charset="0"/>
              <a:cs typeface="Arial" panose="020B0604020202020204" pitchFamily="34" charset="0"/>
            </a:endParaRPr>
          </a:p>
        </p:txBody>
      </p:sp>
      <p:sp>
        <p:nvSpPr>
          <p:cNvPr id="60" name="TextBox 59"/>
          <p:cNvSpPr txBox="1"/>
          <p:nvPr/>
        </p:nvSpPr>
        <p:spPr>
          <a:xfrm>
            <a:off x="6160146" y="400200"/>
            <a:ext cx="2333750" cy="169277"/>
          </a:xfrm>
          <a:prstGeom prst="rect">
            <a:avLst/>
          </a:prstGeom>
          <a:noFill/>
        </p:spPr>
        <p:txBody>
          <a:bodyPr wrap="square" rtlCol="0">
            <a:spAutoFit/>
          </a:bodyPr>
          <a:lstStyle>
            <a:defPPr>
              <a:defRPr lang="ru-RU"/>
            </a:defPPr>
            <a:lvl1pPr>
              <a:defRPr sz="700">
                <a:latin typeface="Arial" panose="020B0604020202020204" pitchFamily="34" charset="0"/>
                <a:cs typeface="Arial" panose="020B0604020202020204" pitchFamily="34" charset="0"/>
              </a:defRPr>
            </a:lvl1pPr>
          </a:lstStyle>
          <a:p>
            <a:r>
              <a:rPr lang="en-US" sz="500" dirty="0" smtClean="0">
                <a:solidFill>
                  <a:srgbClr val="002060"/>
                </a:solidFill>
              </a:rPr>
              <a:t>•   </a:t>
            </a:r>
            <a:r>
              <a:rPr lang="en-US" sz="500" dirty="0" err="1" smtClean="0">
                <a:solidFill>
                  <a:srgbClr val="002060"/>
                </a:solidFill>
              </a:rPr>
              <a:t>новые</a:t>
            </a:r>
            <a:r>
              <a:rPr lang="en-US" sz="500" dirty="0" smtClean="0">
                <a:solidFill>
                  <a:srgbClr val="002060"/>
                </a:solidFill>
              </a:rPr>
              <a:t> </a:t>
            </a:r>
            <a:r>
              <a:rPr lang="en-US" sz="500" dirty="0" err="1" smtClean="0">
                <a:solidFill>
                  <a:srgbClr val="002060"/>
                </a:solidFill>
              </a:rPr>
              <a:t>продукты</a:t>
            </a:r>
            <a:r>
              <a:rPr lang="en-US" sz="500" dirty="0" smtClean="0">
                <a:solidFill>
                  <a:srgbClr val="002060"/>
                </a:solidFill>
              </a:rPr>
              <a:t> </a:t>
            </a:r>
            <a:r>
              <a:rPr lang="en-US" sz="500" dirty="0" err="1" smtClean="0">
                <a:solidFill>
                  <a:srgbClr val="002060"/>
                </a:solidFill>
              </a:rPr>
              <a:t>для</a:t>
            </a:r>
            <a:r>
              <a:rPr lang="en-US" sz="500" dirty="0" smtClean="0">
                <a:solidFill>
                  <a:srgbClr val="002060"/>
                </a:solidFill>
              </a:rPr>
              <a:t> </a:t>
            </a:r>
            <a:r>
              <a:rPr lang="en-US" sz="500" dirty="0" err="1" smtClean="0">
                <a:solidFill>
                  <a:srgbClr val="002060"/>
                </a:solidFill>
              </a:rPr>
              <a:t>российского</a:t>
            </a:r>
            <a:r>
              <a:rPr lang="en-US" sz="500" dirty="0" smtClean="0">
                <a:solidFill>
                  <a:srgbClr val="002060"/>
                </a:solidFill>
              </a:rPr>
              <a:t> и </a:t>
            </a:r>
            <a:r>
              <a:rPr lang="en-US" sz="500" dirty="0" err="1" smtClean="0">
                <a:solidFill>
                  <a:srgbClr val="002060"/>
                </a:solidFill>
              </a:rPr>
              <a:t>международных</a:t>
            </a:r>
            <a:r>
              <a:rPr lang="en-US" sz="500" dirty="0" smtClean="0">
                <a:solidFill>
                  <a:srgbClr val="002060"/>
                </a:solidFill>
              </a:rPr>
              <a:t> </a:t>
            </a:r>
            <a:r>
              <a:rPr lang="en-US" sz="500" dirty="0" err="1" smtClean="0">
                <a:solidFill>
                  <a:srgbClr val="002060"/>
                </a:solidFill>
              </a:rPr>
              <a:t>рынков</a:t>
            </a:r>
            <a:r>
              <a:rPr lang="en-US" sz="500" dirty="0" smtClean="0">
                <a:solidFill>
                  <a:srgbClr val="002060"/>
                </a:solidFill>
              </a:rPr>
              <a:t>;</a:t>
            </a:r>
            <a:r>
              <a:rPr dirty="0"/>
              <a:t/>
            </a:r>
            <a:br>
              <a:rPr dirty="0"/>
            </a:br>
            <a:r>
              <a:rPr lang="en-US" sz="500" dirty="0" smtClean="0">
                <a:solidFill>
                  <a:srgbClr val="002060"/>
                </a:solidFill>
              </a:rPr>
              <a:t>•   </a:t>
            </a:r>
            <a:r>
              <a:rPr lang="en-US" sz="500" dirty="0" err="1" smtClean="0">
                <a:solidFill>
                  <a:srgbClr val="002060"/>
                </a:solidFill>
              </a:rPr>
              <a:t>достижение</a:t>
            </a:r>
            <a:r>
              <a:rPr lang="en-US" sz="500" dirty="0" smtClean="0">
                <a:solidFill>
                  <a:srgbClr val="002060"/>
                </a:solidFill>
              </a:rPr>
              <a:t> </a:t>
            </a:r>
            <a:r>
              <a:rPr lang="en-US" sz="500" dirty="0" err="1" smtClean="0">
                <a:solidFill>
                  <a:srgbClr val="002060"/>
                </a:solidFill>
              </a:rPr>
              <a:t>глобального</a:t>
            </a:r>
            <a:r>
              <a:rPr lang="en-US" sz="500" dirty="0" smtClean="0">
                <a:solidFill>
                  <a:srgbClr val="002060"/>
                </a:solidFill>
              </a:rPr>
              <a:t> </a:t>
            </a:r>
            <a:r>
              <a:rPr lang="en-US" sz="500" dirty="0" err="1" smtClean="0">
                <a:solidFill>
                  <a:srgbClr val="002060"/>
                </a:solidFill>
              </a:rPr>
              <a:t>лидерства</a:t>
            </a:r>
            <a:r>
              <a:rPr lang="en-US" sz="500" dirty="0" smtClean="0">
                <a:solidFill>
                  <a:srgbClr val="002060"/>
                </a:solidFill>
              </a:rPr>
              <a:t> в </a:t>
            </a:r>
            <a:r>
              <a:rPr lang="en-US" sz="500" dirty="0" err="1" smtClean="0">
                <a:solidFill>
                  <a:srgbClr val="002060"/>
                </a:solidFill>
              </a:rPr>
              <a:t>ряде</a:t>
            </a:r>
            <a:r>
              <a:rPr lang="en-US" sz="500" dirty="0" smtClean="0">
                <a:solidFill>
                  <a:srgbClr val="002060"/>
                </a:solidFill>
              </a:rPr>
              <a:t> </a:t>
            </a:r>
            <a:r>
              <a:rPr lang="en-US" sz="500" dirty="0" err="1" smtClean="0">
                <a:solidFill>
                  <a:srgbClr val="002060"/>
                </a:solidFill>
              </a:rPr>
              <a:t>передовых</a:t>
            </a:r>
            <a:r>
              <a:rPr lang="en-US" sz="500" dirty="0" smtClean="0">
                <a:solidFill>
                  <a:srgbClr val="002060"/>
                </a:solidFill>
              </a:rPr>
              <a:t> </a:t>
            </a:r>
            <a:r>
              <a:rPr lang="en-US" sz="500" dirty="0" err="1" smtClean="0">
                <a:solidFill>
                  <a:srgbClr val="002060"/>
                </a:solidFill>
              </a:rPr>
              <a:t>технологий</a:t>
            </a:r>
            <a:r>
              <a:rPr lang="en-US" sz="500" dirty="0" smtClean="0">
                <a:solidFill>
                  <a:srgbClr val="002060"/>
                </a:solidFill>
              </a:rPr>
              <a:t>;</a:t>
            </a:r>
            <a:r>
              <a:rPr dirty="0"/>
              <a:t/>
            </a:r>
            <a:br>
              <a:rPr dirty="0"/>
            </a:br>
            <a:r>
              <a:rPr lang="en-US" sz="500" dirty="0" smtClean="0">
                <a:solidFill>
                  <a:srgbClr val="002060"/>
                </a:solidFill>
              </a:rPr>
              <a:t>•   </a:t>
            </a:r>
            <a:r>
              <a:rPr lang="en-US" sz="500" dirty="0" err="1" smtClean="0">
                <a:solidFill>
                  <a:srgbClr val="002060"/>
                </a:solidFill>
              </a:rPr>
              <a:t>повышение</a:t>
            </a:r>
            <a:r>
              <a:rPr lang="en-US" sz="500" dirty="0" smtClean="0">
                <a:solidFill>
                  <a:srgbClr val="002060"/>
                </a:solidFill>
              </a:rPr>
              <a:t> </a:t>
            </a:r>
            <a:r>
              <a:rPr lang="en-US" sz="500" dirty="0" err="1" smtClean="0">
                <a:solidFill>
                  <a:srgbClr val="002060"/>
                </a:solidFill>
              </a:rPr>
              <a:t>доли</a:t>
            </a:r>
            <a:r>
              <a:rPr lang="en-US" sz="500" dirty="0" smtClean="0">
                <a:solidFill>
                  <a:srgbClr val="002060"/>
                </a:solidFill>
              </a:rPr>
              <a:t> </a:t>
            </a:r>
            <a:r>
              <a:rPr lang="en-US" sz="500" dirty="0" err="1" smtClean="0">
                <a:solidFill>
                  <a:srgbClr val="002060"/>
                </a:solidFill>
              </a:rPr>
              <a:t>на</a:t>
            </a:r>
            <a:r>
              <a:rPr lang="en-US" sz="500" dirty="0" smtClean="0">
                <a:solidFill>
                  <a:srgbClr val="002060"/>
                </a:solidFill>
              </a:rPr>
              <a:t> </a:t>
            </a:r>
            <a:r>
              <a:rPr lang="en-US" sz="500" dirty="0" err="1" smtClean="0">
                <a:solidFill>
                  <a:srgbClr val="002060"/>
                </a:solidFill>
              </a:rPr>
              <a:t>международных</a:t>
            </a:r>
            <a:r>
              <a:rPr lang="en-US" sz="500" dirty="0" smtClean="0">
                <a:solidFill>
                  <a:srgbClr val="002060"/>
                </a:solidFill>
              </a:rPr>
              <a:t> </a:t>
            </a:r>
            <a:r>
              <a:rPr lang="en-US" sz="500" dirty="0" err="1" smtClean="0">
                <a:solidFill>
                  <a:srgbClr val="002060"/>
                </a:solidFill>
              </a:rPr>
              <a:t>рынках</a:t>
            </a:r>
            <a:r>
              <a:rPr lang="en-US" sz="500" dirty="0" smtClean="0">
                <a:solidFill>
                  <a:srgbClr val="002060"/>
                </a:solidFill>
              </a:rPr>
              <a:t>;</a:t>
            </a:r>
            <a:r>
              <a:rPr dirty="0"/>
              <a:t/>
            </a:r>
            <a:br>
              <a:rPr dirty="0"/>
            </a:br>
            <a:r>
              <a:rPr lang="en-US" sz="500" dirty="0" smtClean="0">
                <a:solidFill>
                  <a:srgbClr val="002060"/>
                </a:solidFill>
              </a:rPr>
              <a:t>•   </a:t>
            </a:r>
            <a:r>
              <a:rPr lang="en-US" sz="500" dirty="0" err="1" smtClean="0">
                <a:solidFill>
                  <a:srgbClr val="002060"/>
                </a:solidFill>
              </a:rPr>
              <a:t>снижение</a:t>
            </a:r>
            <a:r>
              <a:rPr lang="en-US" sz="500" dirty="0" smtClean="0">
                <a:solidFill>
                  <a:srgbClr val="002060"/>
                </a:solidFill>
              </a:rPr>
              <a:t> </a:t>
            </a:r>
            <a:r>
              <a:rPr lang="en-US" sz="500" dirty="0" err="1" smtClean="0">
                <a:solidFill>
                  <a:srgbClr val="002060"/>
                </a:solidFill>
              </a:rPr>
              <a:t>себестоимости</a:t>
            </a:r>
            <a:r>
              <a:rPr lang="en-US" sz="500" dirty="0" smtClean="0">
                <a:solidFill>
                  <a:srgbClr val="002060"/>
                </a:solidFill>
              </a:rPr>
              <a:t> </a:t>
            </a:r>
            <a:r>
              <a:rPr lang="en-US" sz="500" dirty="0" err="1" smtClean="0">
                <a:solidFill>
                  <a:srgbClr val="002060"/>
                </a:solidFill>
              </a:rPr>
              <a:t>продукции</a:t>
            </a:r>
            <a:r>
              <a:rPr lang="en-US" sz="500" dirty="0" smtClean="0">
                <a:solidFill>
                  <a:srgbClr val="002060"/>
                </a:solidFill>
              </a:rPr>
              <a:t> и </a:t>
            </a:r>
            <a:r>
              <a:rPr lang="en-US" sz="500" dirty="0" err="1" smtClean="0">
                <a:solidFill>
                  <a:srgbClr val="002060"/>
                </a:solidFill>
              </a:rPr>
              <a:t>сроков</a:t>
            </a:r>
            <a:r>
              <a:rPr lang="en-US" sz="500" dirty="0" smtClean="0">
                <a:solidFill>
                  <a:srgbClr val="002060"/>
                </a:solidFill>
              </a:rPr>
              <a:t> </a:t>
            </a:r>
            <a:r>
              <a:rPr lang="en-US" sz="500" dirty="0" err="1" smtClean="0">
                <a:solidFill>
                  <a:srgbClr val="002060"/>
                </a:solidFill>
              </a:rPr>
              <a:t>протекания</a:t>
            </a:r>
            <a:r>
              <a:rPr lang="en-US" sz="500" dirty="0" smtClean="0">
                <a:solidFill>
                  <a:srgbClr val="002060"/>
                </a:solidFill>
              </a:rPr>
              <a:t> </a:t>
            </a:r>
            <a:r>
              <a:rPr lang="en-US" sz="500" dirty="0" err="1" smtClean="0">
                <a:solidFill>
                  <a:srgbClr val="002060"/>
                </a:solidFill>
              </a:rPr>
              <a:t>процессов</a:t>
            </a:r>
            <a:r>
              <a:rPr lang="en-US" sz="500" dirty="0" smtClean="0">
                <a:solidFill>
                  <a:srgbClr val="002060"/>
                </a:solidFill>
              </a:rPr>
              <a:t>;</a:t>
            </a:r>
            <a:r>
              <a:rPr dirty="0"/>
              <a:t/>
            </a:r>
            <a:br>
              <a:rPr dirty="0"/>
            </a:br>
            <a:endParaRPr dirty="0"/>
          </a:p>
        </p:txBody>
      </p:sp>
      <p:sp>
        <p:nvSpPr>
          <p:cNvPr id="61" name="Прямоугольник 60"/>
          <p:cNvSpPr/>
          <p:nvPr/>
        </p:nvSpPr>
        <p:spPr>
          <a:xfrm>
            <a:off x="6160145" y="318985"/>
            <a:ext cx="1120820" cy="169277"/>
          </a:xfrm>
          <a:prstGeom prst="rect">
            <a:avLst/>
          </a:prstGeom>
        </p:spPr>
        <p:txBody>
          <a:bodyPr wrap="none">
            <a:spAutoFit/>
          </a:bodyPr>
          <a:lstStyle/>
          <a:p>
            <a:r>
              <a:rPr lang="en-US" sz="500" b="1" dirty="0" err="1" smtClean="0">
                <a:solidFill>
                  <a:srgbClr val="002060"/>
                </a:solidFill>
                <a:latin typeface="Arial" panose="020B0604020202020204" pitchFamily="34" charset="0"/>
                <a:cs typeface="Arial" panose="020B0604020202020204" pitchFamily="34" charset="0"/>
              </a:rPr>
              <a:t>Соответствие стратегическим целям Росатома:</a:t>
            </a:r>
            <a:endParaRPr lang="ru-RU" sz="500"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90538ECC-CAF3-4CDB-A07F-8D26716244A2}"/>
              </a:ext>
            </a:extLst>
          </p:cNvPr>
          <p:cNvSpPr txBox="1"/>
          <p:nvPr/>
        </p:nvSpPr>
        <p:spPr>
          <a:xfrm>
            <a:off x="3461769" y="995370"/>
            <a:ext cx="2547181" cy="169277"/>
          </a:xfrm>
          <a:prstGeom prst="rect">
            <a:avLst/>
          </a:prstGeom>
          <a:noFill/>
        </p:spPr>
        <p:txBody>
          <a:bodyPr wrap="square" rtlCol="0">
            <a:spAutoFit/>
          </a:bodyPr>
          <a:lstStyle>
            <a:defPPr>
              <a:defRPr lang="ru-RU"/>
            </a:defPPr>
            <a:lvl1pPr>
              <a:defRPr sz="1200"/>
            </a:lvl1pPr>
          </a:lstStyle>
          <a:p>
            <a:pPr algn="just"/>
            <a:r>
              <a:rPr lang="en-US" sz="500" dirty="0">
                <a:solidFill>
                  <a:srgbClr val="002060"/>
                </a:solidFill>
                <a:latin typeface="Arial" panose="020B0604020202020204" pitchFamily="34" charset="0"/>
                <a:cs typeface="Arial" panose="020B0604020202020204" pitchFamily="34" charset="0"/>
              </a:rPr>
              <a:t>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a:t>
            </a:r>
            <a:r>
              <a:rPr lang="ru-RU" sz="500" dirty="0">
                <a:solidFill>
                  <a:srgbClr val="002060"/>
                </a:solidFill>
                <a:latin typeface="Arial" panose="020B0604020202020204" pitchFamily="34" charset="0"/>
                <a:cs typeface="Arial" panose="020B0604020202020204" pitchFamily="34" charset="0"/>
              </a:rPr>
              <a:t> </a:t>
            </a:r>
          </a:p>
        </p:txBody>
      </p:sp>
      <p:sp>
        <p:nvSpPr>
          <p:cNvPr id="63" name="Прямоугольник 62">
            <a:extLst>
              <a:ext uri="{FF2B5EF4-FFF2-40B4-BE49-F238E27FC236}">
                <a16:creationId xmlns:a16="http://schemas.microsoft.com/office/drawing/2014/main" id="{9A77449C-657A-4A2E-86CB-74C2511F5AFD}"/>
              </a:ext>
            </a:extLst>
          </p:cNvPr>
          <p:cNvSpPr/>
          <p:nvPr/>
        </p:nvSpPr>
        <p:spPr>
          <a:xfrm>
            <a:off x="5999524" y="990896"/>
            <a:ext cx="2516348" cy="169277"/>
          </a:xfrm>
          <a:prstGeom prst="rect">
            <a:avLst/>
          </a:prstGeom>
          <a:noFill/>
          <a:ln>
            <a:noFill/>
          </a:ln>
        </p:spPr>
        <p:txBody>
          <a:bodyPr wrap="square" rtlCol="0">
            <a:spAutoFit/>
          </a:bodyPr>
          <a:lstStyle/>
          <a:p>
            <a:pPr algn="just"/>
            <a:r>
              <a:rPr lang="en-US" altLang="ru-RU" sz="500" dirty="0">
                <a:solidFill>
                  <a:srgbClr val="002060"/>
                </a:solidFill>
                <a:latin typeface="Arial" panose="020B0604020202020204" pitchFamily="34" charset="0"/>
                <a:cs typeface="Arial" panose="020B0604020202020204" pitchFamily="34" charset="0"/>
              </a:rPr>
              <a:t>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a:t>
            </a:r>
            <a:endParaRPr lang="ru-RU" altLang="ru-RU" sz="500" dirty="0">
              <a:solidFill>
                <a:srgbClr val="002060"/>
              </a:solidFill>
              <a:latin typeface="Arial" panose="020B0604020202020204" pitchFamily="34" charset="0"/>
              <a:cs typeface="Arial" panose="020B0604020202020204" pitchFamily="34" charset="0"/>
            </a:endParaRPr>
          </a:p>
        </p:txBody>
      </p:sp>
      <p:sp>
        <p:nvSpPr>
          <p:cNvPr id="64" name="Прямоугольник 63">
            <a:extLst>
              <a:ext uri="{FF2B5EF4-FFF2-40B4-BE49-F238E27FC236}">
                <a16:creationId xmlns:a16="http://schemas.microsoft.com/office/drawing/2014/main" id="{07040054-A218-42AF-B2BE-EA85FFE624EF}"/>
              </a:ext>
            </a:extLst>
          </p:cNvPr>
          <p:cNvSpPr/>
          <p:nvPr/>
        </p:nvSpPr>
        <p:spPr>
          <a:xfrm>
            <a:off x="3461769" y="2359459"/>
            <a:ext cx="2547181" cy="169277"/>
          </a:xfrm>
          <a:prstGeom prst="rect">
            <a:avLst/>
          </a:prstGeom>
          <a:noFill/>
          <a:ln>
            <a:noFill/>
          </a:ln>
        </p:spPr>
        <p:txBody>
          <a:bodyPr wrap="square" rtlCol="0">
            <a:spAutoFit/>
          </a:bodyPr>
          <a:lstStyle/>
          <a:p>
            <a:pPr algn="just"/>
            <a:r>
              <a:rPr lang="en-US" altLang="ru-RU" sz="500" dirty="0">
                <a:solidFill>
                  <a:srgbClr val="002060"/>
                </a:solidFill>
                <a:latin typeface="Arial" panose="020B0604020202020204" pitchFamily="34" charset="0"/>
                <a:cs typeface="Arial" panose="020B0604020202020204" pitchFamily="34" charset="0"/>
              </a:rPr>
              <a:t>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a:t>
            </a:r>
            <a:endParaRPr lang="ru-RU" altLang="ru-RU" sz="500" dirty="0">
              <a:solidFill>
                <a:srgbClr val="002060"/>
              </a:solidFill>
              <a:latin typeface="Arial" panose="020B0604020202020204" pitchFamily="34" charset="0"/>
              <a:cs typeface="Arial" panose="020B0604020202020204" pitchFamily="34" charset="0"/>
            </a:endParaRPr>
          </a:p>
        </p:txBody>
      </p:sp>
      <p:sp>
        <p:nvSpPr>
          <p:cNvPr id="65" name="Прямоугольник 64">
            <a:extLst>
              <a:ext uri="{FF2B5EF4-FFF2-40B4-BE49-F238E27FC236}">
                <a16:creationId xmlns:a16="http://schemas.microsoft.com/office/drawing/2014/main" id="{35CD3EFE-B256-41F0-B85D-B268BD530851}"/>
              </a:ext>
            </a:extLst>
          </p:cNvPr>
          <p:cNvSpPr/>
          <p:nvPr/>
        </p:nvSpPr>
        <p:spPr>
          <a:xfrm>
            <a:off x="6008950" y="2359459"/>
            <a:ext cx="2506726" cy="169277"/>
          </a:xfrm>
          <a:prstGeom prst="rect">
            <a:avLst/>
          </a:prstGeom>
          <a:noFill/>
          <a:ln>
            <a:noFill/>
          </a:ln>
        </p:spPr>
        <p:txBody>
          <a:bodyPr wrap="square" rtlCol="0">
            <a:spAutoFit/>
          </a:bodyPr>
          <a:lstStyle/>
          <a:p>
            <a:pPr algn="just"/>
            <a:r>
              <a:rPr lang="en-US" altLang="ru-RU" sz="500" dirty="0">
                <a:solidFill>
                  <a:srgbClr val="002060"/>
                </a:solidFill>
                <a:latin typeface="Arial" panose="020B0604020202020204" pitchFamily="34" charset="0"/>
                <a:cs typeface="Arial" panose="020B0604020202020204" pitchFamily="34" charset="0"/>
              </a:rPr>
              <a:t>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a:t>
            </a:r>
            <a:endParaRPr lang="ru-RU" altLang="ru-RU" sz="500" dirty="0">
              <a:solidFill>
                <a:srgbClr val="002060"/>
              </a:solidFill>
              <a:latin typeface="Arial" panose="020B0604020202020204" pitchFamily="34" charset="0"/>
              <a:cs typeface="Arial" panose="020B0604020202020204" pitchFamily="34" charset="0"/>
            </a:endParaRPr>
          </a:p>
        </p:txBody>
      </p:sp>
      <p:sp>
        <p:nvSpPr>
          <p:cNvPr id="66" name="Прямоугольник 65">
            <a:extLst>
              <a:ext uri="{FF2B5EF4-FFF2-40B4-BE49-F238E27FC236}">
                <a16:creationId xmlns:a16="http://schemas.microsoft.com/office/drawing/2014/main" id="{0801C32A-5AD7-47DE-A747-FD7E637BCB17}"/>
              </a:ext>
            </a:extLst>
          </p:cNvPr>
          <p:cNvSpPr/>
          <p:nvPr/>
        </p:nvSpPr>
        <p:spPr>
          <a:xfrm>
            <a:off x="3465047" y="3680864"/>
            <a:ext cx="2543903" cy="169277"/>
          </a:xfrm>
          <a:prstGeom prst="rect">
            <a:avLst/>
          </a:prstGeom>
          <a:noFill/>
          <a:ln>
            <a:noFill/>
          </a:ln>
        </p:spPr>
        <p:txBody>
          <a:bodyPr wrap="square" rtlCol="0">
            <a:spAutoFit/>
          </a:bodyPr>
          <a:lstStyle/>
          <a:p>
            <a:pPr algn="just"/>
            <a:r>
              <a:rPr lang="en-US" altLang="ru-RU" sz="500" dirty="0">
                <a:solidFill>
                  <a:srgbClr val="002060"/>
                </a:solidFill>
                <a:latin typeface="Arial" panose="020B0604020202020204" pitchFamily="34" charset="0"/>
                <a:cs typeface="Arial" panose="020B0604020202020204" pitchFamily="34" charset="0"/>
              </a:rPr>
              <a:t>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a:t>
            </a:r>
            <a:endParaRPr lang="ru-RU" altLang="ru-RU" sz="500" dirty="0">
              <a:solidFill>
                <a:srgbClr val="002060"/>
              </a:solidFill>
              <a:latin typeface="Arial" panose="020B0604020202020204" pitchFamily="34" charset="0"/>
              <a:cs typeface="Arial" panose="020B0604020202020204" pitchFamily="34" charset="0"/>
            </a:endParaRPr>
          </a:p>
        </p:txBody>
      </p:sp>
      <p:sp>
        <p:nvSpPr>
          <p:cNvPr id="67" name="NomineePhoto_1" descr="NomineePhoto_1"/>
          <p:cNvSpPr/>
          <p:nvPr/>
        </p:nvSpPr>
        <p:spPr>
          <a:xfrm>
            <a:off x="1102693" y="1193715"/>
            <a:ext cx="1211013" cy="120765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68" name="Таблица 4">
            <a:extLst>
              <a:ext uri="{FF2B5EF4-FFF2-40B4-BE49-F238E27FC236}">
                <a16:creationId xmlns:a16="http://schemas.microsoft.com/office/drawing/2014/main" id="{1A16B228-F07E-49A1-B2FD-516B95761F7B}"/>
              </a:ext>
            </a:extLst>
          </p:cNvPr>
          <p:cNvGraphicFramePr>
            <a:graphicFrameLocks noGrp="1"/>
          </p:cNvGraphicFramePr>
          <p:nvPr>
            <p:extLst>
              <p:ext uri="{D42A27DB-BD31-4B8C-83A1-F6EECF244321}">
                <p14:modId xmlns:p14="http://schemas.microsoft.com/office/powerpoint/2010/main" val="2835643712"/>
              </p:ext>
            </p:extLst>
          </p:nvPr>
        </p:nvGraphicFramePr>
        <p:xfrm>
          <a:off x="327497" y="2790155"/>
          <a:ext cx="3096344" cy="990600"/>
        </p:xfrm>
        <a:graphic>
          <a:graphicData uri="http://schemas.openxmlformats.org/drawingml/2006/table">
            <a:tbl>
              <a:tblPr firstRow="1" bandRow="1">
                <a:tableStyleId>{5C22544A-7EE6-4342-B048-85BDC9FD1C3A}</a:tableStyleId>
              </a:tblPr>
              <a:tblGrid>
                <a:gridCol w="1030491">
                  <a:extLst>
                    <a:ext uri="{9D8B030D-6E8A-4147-A177-3AD203B41FA5}">
                      <a16:colId xmlns:a16="http://schemas.microsoft.com/office/drawing/2014/main" val="2856594509"/>
                    </a:ext>
                  </a:extLst>
                </a:gridCol>
                <a:gridCol w="2065853">
                  <a:extLst>
                    <a:ext uri="{9D8B030D-6E8A-4147-A177-3AD203B41FA5}">
                      <a16:colId xmlns:a16="http://schemas.microsoft.com/office/drawing/2014/main" val="347910311"/>
                    </a:ext>
                  </a:extLst>
                </a:gridCol>
              </a:tblGrid>
              <a:tr h="169753">
                <a:tc>
                  <a:txBody>
                    <a:bodyPr/>
                    <a:lstStyle/>
                    <a:p>
                      <a:pPr marL="0" algn="l" defTabSz="915223" rtl="0" eaLnBrk="1" latinLnBrk="0" hangingPunct="1"/>
                      <a:r>
                        <a:rPr lang="ru-RU" sz="700" b="1" kern="1200" dirty="0">
                          <a:solidFill>
                            <a:schemeClr val="tx1"/>
                          </a:solidFill>
                          <a:latin typeface="Arial" panose="020B0604020202020204" pitchFamily="34" charset="0"/>
                          <a:ea typeface="Rosatom" panose="020B0604020202020204" charset="-52"/>
                          <a:cs typeface="Arial" panose="020B0604020202020204" pitchFamily="34" charset="0"/>
                        </a:rPr>
                        <a:t>ФИО:</a:t>
                      </a:r>
                    </a:p>
                  </a:txBody>
                  <a:tcPr marL="25200" marR="252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700" dirty="0" smtClean="0">
                          <a:solidFill>
                            <a:srgbClr val="002060"/>
                          </a:solidFill>
                          <a:latin typeface="Arial" panose="020B0604020202020204" pitchFamily="34" charset="0"/>
                          <a:cs typeface="Arial" panose="020B0604020202020204" pitchFamily="34" charset="0"/>
                        </a:rPr>
                        <a:t>(указать)</a:t>
                      </a:r>
                      <a:endParaRPr lang="ru-RU" sz="700" dirty="0">
                        <a:solidFill>
                          <a:srgbClr val="00206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7605207"/>
                  </a:ext>
                </a:extLst>
              </a:tr>
              <a:tr h="169753">
                <a:tc>
                  <a:txBody>
                    <a:bodyPr/>
                    <a:lstStyle/>
                    <a:p>
                      <a:pPr marL="0" marR="0" indent="0" algn="l" defTabSz="915223" rtl="0" eaLnBrk="1" fontAlgn="auto" latinLnBrk="0" hangingPunct="1">
                        <a:lnSpc>
                          <a:spcPct val="100000"/>
                        </a:lnSpc>
                        <a:spcBef>
                          <a:spcPts val="0"/>
                        </a:spcBef>
                        <a:spcAft>
                          <a:spcPts val="0"/>
                        </a:spcAft>
                        <a:buClrTx/>
                        <a:buSzTx/>
                        <a:buFontTx/>
                        <a:buNone/>
                        <a:tabLst/>
                        <a:defRPr/>
                      </a:pPr>
                      <a:r>
                        <a:rPr lang="ru-RU" sz="700" b="1" kern="1200">
                          <a:solidFill>
                            <a:schemeClr val="tx1"/>
                          </a:solidFill>
                          <a:latin typeface="Arial" panose="020B0604020202020204" pitchFamily="34" charset="0"/>
                          <a:ea typeface="Rosatom" panose="020B0604020202020204" charset="-52"/>
                          <a:cs typeface="Arial" panose="020B0604020202020204" pitchFamily="34" charset="0"/>
                        </a:rPr>
                        <a:t>ДОЛЖНОСТЬ:</a:t>
                      </a:r>
                    </a:p>
                  </a:txBody>
                  <a:tcPr marL="25200" marR="252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700" dirty="0" smtClean="0">
                          <a:solidFill>
                            <a:srgbClr val="002060"/>
                          </a:solidFill>
                          <a:latin typeface="Arial" panose="020B0604020202020204" pitchFamily="34" charset="0"/>
                          <a:cs typeface="Arial" panose="020B0604020202020204" pitchFamily="34" charset="0"/>
                        </a:rPr>
                        <a:t>(указать)</a:t>
                      </a:r>
                      <a:endParaRPr lang="ru-RU" sz="700" dirty="0">
                        <a:solidFill>
                          <a:srgbClr val="00206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7401491"/>
                  </a:ext>
                </a:extLst>
              </a:tr>
              <a:tr h="134589">
                <a:tc>
                  <a:txBody>
                    <a:bodyPr/>
                    <a:lstStyle/>
                    <a:p>
                      <a:pPr marL="0" marR="0" indent="0" algn="l" defTabSz="915223" rtl="0" eaLnBrk="1" fontAlgn="auto" latinLnBrk="0" hangingPunct="1">
                        <a:lnSpc>
                          <a:spcPct val="100000"/>
                        </a:lnSpc>
                        <a:spcBef>
                          <a:spcPts val="0"/>
                        </a:spcBef>
                        <a:spcAft>
                          <a:spcPts val="0"/>
                        </a:spcAft>
                        <a:buClrTx/>
                        <a:buSzTx/>
                        <a:buFontTx/>
                        <a:buNone/>
                        <a:tabLst/>
                        <a:defRPr/>
                      </a:pPr>
                      <a:r>
                        <a:rPr lang="ru-RU" sz="700" b="1" kern="1200">
                          <a:solidFill>
                            <a:schemeClr val="tx1"/>
                          </a:solidFill>
                          <a:latin typeface="Arial" panose="020B0604020202020204" pitchFamily="34" charset="0"/>
                          <a:ea typeface="Rosatom" panose="020B0604020202020204" charset="-52"/>
                          <a:cs typeface="Arial" panose="020B0604020202020204" pitchFamily="34" charset="0"/>
                        </a:rPr>
                        <a:t>ДАТА РОЖДЕНИЯ:</a:t>
                      </a:r>
                    </a:p>
                  </a:txBody>
                  <a:tcPr marL="25200" marR="25200" marT="25200" marB="252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700" dirty="0" smtClean="0">
                          <a:solidFill>
                            <a:srgbClr val="002060"/>
                          </a:solidFill>
                          <a:latin typeface="Arial" panose="020B0604020202020204" pitchFamily="34" charset="0"/>
                          <a:cs typeface="Arial" panose="020B0604020202020204" pitchFamily="34" charset="0"/>
                        </a:rPr>
                        <a:t>(указать)</a:t>
                      </a:r>
                      <a:endParaRPr lang="ru-RU" sz="700" dirty="0">
                        <a:solidFill>
                          <a:srgbClr val="00206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0329112"/>
                  </a:ext>
                </a:extLst>
              </a:tr>
              <a:tr h="134589">
                <a:tc>
                  <a:txBody>
                    <a:bodyPr/>
                    <a:lstStyle/>
                    <a:p>
                      <a:pPr marL="0" marR="0" indent="0" algn="l" defTabSz="915223" rtl="0" eaLnBrk="1" fontAlgn="auto" latinLnBrk="0" hangingPunct="1">
                        <a:lnSpc>
                          <a:spcPct val="100000"/>
                        </a:lnSpc>
                        <a:spcBef>
                          <a:spcPts val="0"/>
                        </a:spcBef>
                        <a:spcAft>
                          <a:spcPts val="0"/>
                        </a:spcAft>
                        <a:buClrTx/>
                        <a:buSzTx/>
                        <a:buFontTx/>
                        <a:buNone/>
                        <a:tabLst/>
                        <a:defRPr/>
                      </a:pPr>
                      <a:r>
                        <a:rPr lang="ru-RU" sz="700" b="1" kern="1200" dirty="0" smtClean="0">
                          <a:solidFill>
                            <a:schemeClr val="tx1"/>
                          </a:solidFill>
                          <a:latin typeface="Arial" panose="020B0604020202020204" pitchFamily="34" charset="0"/>
                          <a:ea typeface="Rosatom" panose="020B0604020202020204" charset="-52"/>
                          <a:cs typeface="Arial" panose="020B0604020202020204" pitchFamily="34" charset="0"/>
                        </a:rPr>
                        <a:t>ОРГАНИЗАЦИЯ:</a:t>
                      </a:r>
                      <a:endParaRPr lang="ru-RU" sz="700" b="1" kern="1200" dirty="0">
                        <a:solidFill>
                          <a:schemeClr val="tx1"/>
                        </a:solidFill>
                        <a:latin typeface="Arial" panose="020B0604020202020204" pitchFamily="34" charset="0"/>
                        <a:ea typeface="Rosatom" panose="020B0604020202020204" charset="-52"/>
                        <a:cs typeface="Arial" panose="020B0604020202020204" pitchFamily="34" charset="0"/>
                      </a:endParaRPr>
                    </a:p>
                  </a:txBody>
                  <a:tcPr marL="25200" marR="25200" marT="25200" marB="252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700" dirty="0" smtClean="0">
                          <a:solidFill>
                            <a:srgbClr val="002060"/>
                          </a:solidFill>
                          <a:latin typeface="Arial" panose="020B0604020202020204" pitchFamily="34" charset="0"/>
                          <a:cs typeface="Arial" panose="020B0604020202020204" pitchFamily="34" charset="0"/>
                        </a:rPr>
                        <a:t>(указать)</a:t>
                      </a:r>
                      <a:endParaRPr lang="ru-RU" sz="700" dirty="0">
                        <a:solidFill>
                          <a:srgbClr val="00206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012023"/>
                  </a:ext>
                </a:extLst>
              </a:tr>
              <a:tr h="134589">
                <a:tc>
                  <a:txBody>
                    <a:bodyPr/>
                    <a:lstStyle/>
                    <a:p>
                      <a:pPr marL="0" marR="0" lvl="0" indent="0" algn="l" defTabSz="915223" rtl="0" eaLnBrk="1" fontAlgn="auto" latinLnBrk="0" hangingPunct="1">
                        <a:lnSpc>
                          <a:spcPct val="100000"/>
                        </a:lnSpc>
                        <a:spcBef>
                          <a:spcPts val="0"/>
                        </a:spcBef>
                        <a:spcAft>
                          <a:spcPts val="0"/>
                        </a:spcAft>
                        <a:buClrTx/>
                        <a:buSzTx/>
                        <a:buFontTx/>
                        <a:buNone/>
                        <a:tabLst/>
                        <a:defRPr/>
                      </a:pPr>
                      <a:r>
                        <a:rPr lang="ru-RU" sz="700" b="1" kern="1200" dirty="0">
                          <a:solidFill>
                            <a:schemeClr val="tx1"/>
                          </a:solidFill>
                          <a:latin typeface="Arial" panose="020B0604020202020204" pitchFamily="34" charset="0"/>
                          <a:ea typeface="Rosatom" panose="020B0604020202020204" charset="-52"/>
                          <a:cs typeface="Arial" panose="020B0604020202020204" pitchFamily="34" charset="0"/>
                        </a:rPr>
                        <a:t>СТАЖ В </a:t>
                      </a:r>
                      <a:r>
                        <a:rPr lang="ru-RU" sz="700" b="1" kern="1200" dirty="0" smtClean="0">
                          <a:solidFill>
                            <a:schemeClr val="tx1"/>
                          </a:solidFill>
                          <a:latin typeface="Arial" panose="020B0604020202020204" pitchFamily="34" charset="0"/>
                          <a:ea typeface="Rosatom" panose="020B0604020202020204" charset="-52"/>
                          <a:cs typeface="Arial" panose="020B0604020202020204" pitchFamily="34" charset="0"/>
                        </a:rPr>
                        <a:t>ОТРАСЛИ</a:t>
                      </a:r>
                      <a:r>
                        <a:rPr lang="ru-RU" sz="700" b="1" kern="1200" dirty="0">
                          <a:solidFill>
                            <a:schemeClr val="tx1"/>
                          </a:solidFill>
                          <a:latin typeface="Arial" panose="020B0604020202020204" pitchFamily="34" charset="0"/>
                          <a:ea typeface="Rosatom" panose="020B0604020202020204" charset="-52"/>
                          <a:cs typeface="Arial" panose="020B0604020202020204" pitchFamily="34" charset="0"/>
                        </a:rPr>
                        <a:t>:</a:t>
                      </a:r>
                    </a:p>
                  </a:txBody>
                  <a:tcPr marL="25200" marR="25200" marT="25200" marB="252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700" dirty="0" smtClean="0">
                          <a:solidFill>
                            <a:srgbClr val="002060"/>
                          </a:solidFill>
                          <a:latin typeface="Arial" panose="020B0604020202020204" pitchFamily="34" charset="0"/>
                          <a:cs typeface="Arial" panose="020B0604020202020204" pitchFamily="34" charset="0"/>
                        </a:rPr>
                        <a:t>(указать)</a:t>
                      </a:r>
                      <a:endParaRPr lang="ru-RU" sz="700" dirty="0">
                        <a:solidFill>
                          <a:srgbClr val="00206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25000"/>
                        </a:schemeClr>
                      </a:solidFill>
                      <a:prstDash val="solid"/>
                      <a:round/>
                      <a:headEnd type="none" w="med" len="med"/>
                      <a:tailEnd type="none" w="med" len="med"/>
                    </a:lnT>
                    <a:lnB w="317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4994907"/>
                  </a:ext>
                </a:extLst>
              </a:tr>
            </a:tbl>
          </a:graphicData>
        </a:graphic>
      </p:graphicFrame>
    </p:spTree>
    <p:extLst>
      <p:ext uri="{BB962C8B-B14F-4D97-AF65-F5344CB8AC3E}">
        <p14:creationId xmlns:p14="http://schemas.microsoft.com/office/powerpoint/2010/main" val="159511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72433" y="130192"/>
            <a:ext cx="8363975" cy="261610"/>
          </a:xfrm>
          <a:prstGeom prst="rect">
            <a:avLst/>
          </a:prstGeom>
          <a:noFill/>
        </p:spPr>
        <p:txBody>
          <a:bodyPr wrap="square" rtlCol="0">
            <a:spAutoFit/>
          </a:bodyPr>
          <a:lstStyle/>
          <a:p>
            <a:r>
              <a:rPr lang="ru-RU" sz="1100" b="1" dirty="0" smtClean="0">
                <a:solidFill>
                  <a:srgbClr val="B9A640"/>
                </a:solidFill>
                <a:latin typeface="+mj-lt"/>
                <a:cs typeface="Arial" panose="020B0604020202020204" pitchFamily="34" charset="0"/>
              </a:rPr>
              <a:t>ПРИЛОЖЕНИЕ</a:t>
            </a:r>
          </a:p>
        </p:txBody>
      </p:sp>
      <p:sp>
        <p:nvSpPr>
          <p:cNvPr id="24" name="Прямоугольник 23">
            <a:extLst>
              <a:ext uri="{FF2B5EF4-FFF2-40B4-BE49-F238E27FC236}">
                <a16:creationId xmlns:a16="http://schemas.microsoft.com/office/drawing/2014/main" id="{0801C32A-5AD7-47DE-A747-FD7E637BCB17}"/>
              </a:ext>
            </a:extLst>
          </p:cNvPr>
          <p:cNvSpPr/>
          <p:nvPr/>
        </p:nvSpPr>
        <p:spPr>
          <a:xfrm>
            <a:off x="4509914" y="4125607"/>
            <a:ext cx="3600000" cy="438582"/>
          </a:xfrm>
          <a:prstGeom prst="rect">
            <a:avLst/>
          </a:prstGeom>
          <a:noFill/>
          <a:ln>
            <a:noFill/>
          </a:ln>
        </p:spPr>
        <p:txBody>
          <a:bodyPr wrap="square" rtlCol="0">
            <a:spAutoFit/>
          </a:bodyPr>
          <a:lstStyle/>
          <a:p>
            <a:pPr marL="228600" indent="-228600" algn="just">
              <a:buAutoNum type="arabicPeriod"/>
            </a:pPr>
            <a:endParaRPr lang="ru-RU" altLang="ru-RU" sz="750" dirty="0" smtClean="0">
              <a:solidFill>
                <a:srgbClr val="002060"/>
              </a:solidFill>
              <a:latin typeface="Arial" panose="020B0604020202020204" pitchFamily="34" charset="0"/>
              <a:cs typeface="Arial" panose="020B0604020202020204" pitchFamily="34" charset="0"/>
            </a:endParaRPr>
          </a:p>
          <a:p>
            <a:pPr marL="228600" indent="-228600" algn="just">
              <a:buAutoNum type="arabicPeriod"/>
            </a:pPr>
            <a:endParaRPr lang="en-US" altLang="ru-RU" sz="750" dirty="0" smtClean="0">
              <a:solidFill>
                <a:srgbClr val="002060"/>
              </a:solidFill>
              <a:latin typeface="Arial" panose="020B0604020202020204" pitchFamily="34" charset="0"/>
              <a:cs typeface="Arial" panose="020B0604020202020204" pitchFamily="34" charset="0"/>
            </a:endParaRPr>
          </a:p>
          <a:p>
            <a:pPr marL="228600" indent="-228600" algn="just">
              <a:buAutoNum type="arabicPeriod"/>
            </a:pPr>
            <a:endParaRPr lang="ru-RU" altLang="ru-RU" sz="750" dirty="0">
              <a:solidFill>
                <a:srgbClr val="002060"/>
              </a:solidFill>
              <a:latin typeface="Arial" panose="020B0604020202020204" pitchFamily="34" charset="0"/>
              <a:cs typeface="Arial" panose="020B0604020202020204"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69471860"/>
              </p:ext>
            </p:extLst>
          </p:nvPr>
        </p:nvGraphicFramePr>
        <p:xfrm>
          <a:off x="450706" y="485899"/>
          <a:ext cx="7807427" cy="3861326"/>
        </p:xfrm>
        <a:graphic>
          <a:graphicData uri="http://schemas.openxmlformats.org/drawingml/2006/table">
            <a:tbl>
              <a:tblPr firstRow="1" bandRow="1">
                <a:tableStyleId>{5940675A-B579-460E-94D1-54222C63F5DA}</a:tableStyleId>
              </a:tblPr>
              <a:tblGrid>
                <a:gridCol w="2181047">
                  <a:extLst>
                    <a:ext uri="{9D8B030D-6E8A-4147-A177-3AD203B41FA5}">
                      <a16:colId xmlns:a16="http://schemas.microsoft.com/office/drawing/2014/main" val="2160921326"/>
                    </a:ext>
                  </a:extLst>
                </a:gridCol>
                <a:gridCol w="5626380">
                  <a:extLst>
                    <a:ext uri="{9D8B030D-6E8A-4147-A177-3AD203B41FA5}">
                      <a16:colId xmlns:a16="http://schemas.microsoft.com/office/drawing/2014/main" val="1765368789"/>
                    </a:ext>
                  </a:extLst>
                </a:gridCol>
              </a:tblGrid>
              <a:tr h="216024">
                <a:tc>
                  <a:txBody>
                    <a:bodyPr/>
                    <a:lstStyle/>
                    <a:p>
                      <a:pPr marL="0" indent="0" algn="ctr" defTabSz="914400" rtl="0" eaLnBrk="1" latinLnBrk="0" hangingPunct="1">
                        <a:buFontTx/>
                        <a:buNone/>
                      </a:pPr>
                      <a:r>
                        <a:rPr lang="ru-RU" sz="700" b="1" kern="1200" dirty="0" smtClean="0">
                          <a:solidFill>
                            <a:srgbClr val="002060"/>
                          </a:solidFill>
                          <a:latin typeface="Arial" panose="020B0604020202020204" pitchFamily="34" charset="0"/>
                          <a:cs typeface="Arial" panose="020B0604020202020204" pitchFamily="34" charset="0"/>
                        </a:rPr>
                        <a:t>Критерий</a:t>
                      </a:r>
                      <a:endParaRPr lang="ru-RU" sz="700" b="1"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defTabSz="914400" rtl="0" eaLnBrk="1" latinLnBrk="0" hangingPunct="1">
                        <a:buFontTx/>
                        <a:buNone/>
                      </a:pPr>
                      <a:r>
                        <a:rPr lang="ru-RU" sz="700" b="1" kern="1200" dirty="0" smtClean="0">
                          <a:solidFill>
                            <a:srgbClr val="002060"/>
                          </a:solidFill>
                          <a:latin typeface="Arial" panose="020B0604020202020204" pitchFamily="34" charset="0"/>
                          <a:cs typeface="Arial" panose="020B0604020202020204" pitchFamily="34" charset="0"/>
                        </a:rPr>
                        <a:t>Описание</a:t>
                      </a:r>
                      <a:endParaRPr lang="ru-RU" sz="700" b="1"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3855571"/>
                  </a:ext>
                </a:extLst>
              </a:tr>
              <a:tr h="955296">
                <a:tc>
                  <a:txBody>
                    <a:bodyPr/>
                    <a:lstStyle/>
                    <a:p>
                      <a:pPr marL="0" indent="0" algn="just">
                        <a:buFont typeface="+mj-lt"/>
                        <a:buNone/>
                      </a:pPr>
                      <a:r>
                        <a:rPr lang="en-US" altLang="ru-RU" sz="800" kern="1200" dirty="0" smtClean="0">
                          <a:solidFill>
                            <a:srgbClr val="002060"/>
                          </a:solidFill>
                          <a:latin typeface="Arial" panose="020B0604020202020204" pitchFamily="34" charset="0"/>
                          <a:ea typeface="+mn-ea"/>
                          <a:cs typeface="Arial" panose="020B0604020202020204" pitchFamily="34" charset="0"/>
                        </a:rPr>
                        <a:t>Оценка результатов деятельности </a:t>
                      </a:r>
                      <a:endParaRPr lang="en-US" altLang="ru-RU" sz="800"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just" defTabSz="914400" rtl="0" eaLnBrk="1" latinLnBrk="0" hangingPunct="1">
                        <a:buFontTx/>
                        <a:buNone/>
                      </a:pPr>
                      <a:r>
                        <a:rPr lang="af-ZA" sz="800" kern="1200" dirty="0" smtClean="0">
                          <a:solidFill>
                            <a:srgbClr val="002060"/>
                          </a:solidFill>
                          <a:latin typeface="Arial" panose="020B0604020202020204" pitchFamily="34" charset="0"/>
                          <a:ea typeface="+mn-ea"/>
                          <a:cs typeface="Arial" panose="020B0604020202020204" pitchFamily="34" charset="0"/>
                        </a:rPr>
                        <a:t>Высокая эффективность кандидата в выполнении работ. Реализация планового объема работ точно в срок, с установленной ритмичностью и качеством. Реализация объема работ выше запланированного производственного плана, производство продукции высокого качества. Освоение новых видов продукции, выполнение работ в рамках ОКР. Освоение смежных участков работы, профессий, оборудования. Освоение современного уникального оборудования, применение передовых методов обработки металла. Освоение технологии обработки новых видов материалов. Выполнение видов работ, которые являются уникальными для предприятия/отрасли. Выполнение коэффициента качества выпускаемой продукции. Отсутствие случаев отклонений\несоответствия от технической документации.</a:t>
                      </a:r>
                      <a:endParaRPr lang="ru-RU" sz="800" kern="1200" dirty="0" smtClean="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79553756"/>
                  </a:ext>
                </a:extLst>
              </a:tr>
              <a:tr h="967886">
                <a:tc>
                  <a:txBody>
                    <a:bodyPr/>
                    <a:lstStyle/>
                    <a:p>
                      <a:pPr marL="0" indent="0" algn="just">
                        <a:buFont typeface="+mj-lt"/>
                        <a:buNone/>
                      </a:pPr>
                      <a:r>
                        <a:rPr lang="en-US" altLang="ru-RU" sz="800" kern="1200" dirty="0" smtClean="0">
                          <a:solidFill>
                            <a:srgbClr val="002060"/>
                          </a:solidFill>
                          <a:latin typeface="Arial" panose="020B0604020202020204" pitchFamily="34" charset="0"/>
                          <a:ea typeface="+mn-ea"/>
                          <a:cs typeface="Arial" panose="020B0604020202020204" pitchFamily="34" charset="0"/>
                        </a:rPr>
                        <a:t>Активность в рационализаторской деятельности, в подаче предложений по экономии, бережливости в рамках ПСР, подача предложений ППУ</a:t>
                      </a:r>
                      <a:endParaRPr lang="en-US" altLang="ru-RU" sz="800"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just" defTabSz="914400" rtl="0" eaLnBrk="1" latinLnBrk="0" hangingPunct="1">
                        <a:buFontTx/>
                        <a:buNone/>
                      </a:pPr>
                      <a:r>
                        <a:rPr lang="af-ZA" sz="800" kern="1200" dirty="0" smtClean="0">
                          <a:solidFill>
                            <a:srgbClr val="002060"/>
                          </a:solidFill>
                          <a:latin typeface="Arial" panose="020B0604020202020204" pitchFamily="34" charset="0"/>
                          <a:ea typeface="+mn-ea"/>
                          <a:cs typeface="Arial" panose="020B0604020202020204" pitchFamily="34" charset="0"/>
                        </a:rPr>
                        <a:t>Подача предложений с положительной оценкой, направленных на повышение производительности труда, сокращение длительности технологического цикла изготовления продукции, на экономию материальных ресурсов в отчётном году.
Участие и успешная реализация (в составе рабочих групп) ПСР-проектов в отчётном году.
Оценка состояния рабочего места по системе 5 С не ниже 4,5 в отчетном году.</a:t>
                      </a:r>
                      <a:endParaRPr lang="ru-RU" sz="800" kern="1200" dirty="0" smtClean="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91096987"/>
                  </a:ext>
                </a:extLst>
              </a:tr>
              <a:tr h="955296">
                <a:tc>
                  <a:txBody>
                    <a:bodyPr/>
                    <a:lstStyle/>
                    <a:p>
                      <a:pPr marL="0" indent="0" algn="just">
                        <a:buFont typeface="+mj-lt"/>
                        <a:buNone/>
                      </a:pPr>
                      <a:r>
                        <a:rPr lang="en-US" altLang="ru-RU" sz="800" kern="1200" dirty="0" smtClean="0">
                          <a:solidFill>
                            <a:srgbClr val="002060"/>
                          </a:solidFill>
                          <a:latin typeface="Arial" panose="020B0604020202020204" pitchFamily="34" charset="0"/>
                          <a:ea typeface="+mn-ea"/>
                          <a:cs typeface="Arial" panose="020B0604020202020204" pitchFamily="34" charset="0"/>
                        </a:rPr>
                        <a:t>Наставничество</a:t>
                      </a:r>
                      <a:endParaRPr lang="en-US" altLang="ru-RU" sz="800"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just" defTabSz="914400" rtl="0" eaLnBrk="1" latinLnBrk="0" hangingPunct="1">
                        <a:buFontTx/>
                        <a:buNone/>
                      </a:pPr>
                      <a:r>
                        <a:rPr lang="af-ZA" sz="800" kern="1200" dirty="0" smtClean="0">
                          <a:solidFill>
                            <a:srgbClr val="002060"/>
                          </a:solidFill>
                          <a:latin typeface="Arial" panose="020B0604020202020204" pitchFamily="34" charset="0"/>
                          <a:ea typeface="+mn-ea"/>
                          <a:cs typeface="Arial" panose="020B0604020202020204" pitchFamily="34" charset="0"/>
                        </a:rPr>
                        <a:t>Определяется экспертно на основании информации в представлениях на кандидатов.
Является наставником молодых рабочих. Указал количество наставляемых и их результаты.
Участвует в программе адаптации сотрудников.</a:t>
                      </a:r>
                      <a:endParaRPr lang="ru-RU" sz="800" kern="1200" dirty="0" smtClean="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84778518"/>
                  </a:ext>
                </a:extLst>
              </a:tr>
              <a:tr h="167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altLang="ru-RU" sz="700" b="1" kern="1200" dirty="0" smtClean="0">
                          <a:solidFill>
                            <a:srgbClr val="002060"/>
                          </a:solidFill>
                          <a:latin typeface="Arial" panose="020B0604020202020204" pitchFamily="34" charset="0"/>
                          <a:ea typeface="+mn-ea"/>
                          <a:cs typeface="Arial" panose="020B0604020202020204" pitchFamily="34" charset="0"/>
                        </a:rPr>
                        <a:t>Дополнительный критерий</a:t>
                      </a:r>
                      <a:endParaRPr lang="en-US" altLang="ru-RU" sz="700" b="1" kern="1200" dirty="0" smtClean="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defTabSz="914400" rtl="0" eaLnBrk="1" latinLnBrk="0" hangingPunct="1">
                        <a:buFontTx/>
                        <a:buNone/>
                      </a:pPr>
                      <a:r>
                        <a:rPr lang="ru-RU" sz="700" b="1" kern="1200" dirty="0" smtClean="0">
                          <a:solidFill>
                            <a:srgbClr val="002060"/>
                          </a:solidFill>
                          <a:latin typeface="Arial" panose="020B0604020202020204" pitchFamily="34" charset="0"/>
                          <a:ea typeface="+mn-ea"/>
                          <a:cs typeface="Arial" panose="020B0604020202020204" pitchFamily="34" charset="0"/>
                        </a:rPr>
                        <a:t>Описание</a:t>
                      </a: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38271735"/>
                  </a:ext>
                </a:extLst>
              </a:tr>
              <a:tr h="341846">
                <a:tc>
                  <a:txBody>
                    <a:bodyPr/>
                    <a:lstStyle/>
                    <a:p>
                      <a:pPr marL="0" indent="0" algn="just">
                        <a:buFont typeface="+mj-lt"/>
                        <a:buNone/>
                      </a:pPr>
                      <a:r>
                        <a:rPr lang="en-US" altLang="ru-RU" sz="800" kern="1200" dirty="0" smtClean="0">
                          <a:solidFill>
                            <a:srgbClr val="002060"/>
                          </a:solidFill>
                          <a:latin typeface="Arial" panose="020B0604020202020204" pitchFamily="34" charset="0"/>
                          <a:ea typeface="+mn-ea"/>
                          <a:cs typeface="Arial" panose="020B0604020202020204" pitchFamily="34" charset="0"/>
                        </a:rPr>
                        <a:t>Инициативность и саморазвитие </a:t>
                      </a:r>
                      <a:endParaRPr lang="en-US" altLang="ru-RU" sz="800" kern="1200" dirty="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just" defTabSz="914400" rtl="0" eaLnBrk="1" latinLnBrk="0" hangingPunct="1">
                        <a:buFontTx/>
                        <a:buNone/>
                      </a:pPr>
                      <a:r>
                        <a:rPr lang="af-ZA" sz="800" kern="1200" dirty="0" smtClean="0">
                          <a:solidFill>
                            <a:srgbClr val="002060"/>
                          </a:solidFill>
                          <a:latin typeface="Arial" panose="020B0604020202020204" pitchFamily="34" charset="0"/>
                          <a:ea typeface="+mn-ea"/>
                          <a:cs typeface="Arial" panose="020B0604020202020204" pitchFamily="34" charset="0"/>
                        </a:rPr>
                        <a:t>Участие в конкурсах профессионального мастерства. 
Периодическое участие в обучении по программам переподготовки или повышения квалификации (ПК).
Участие в обучении в качестве инструктора производственного обучения. </a:t>
                      </a:r>
                      <a:endParaRPr lang="ru-RU" sz="800" kern="1200" dirty="0" smtClean="0">
                        <a:solidFill>
                          <a:srgbClr val="002060"/>
                        </a:solidFill>
                        <a:latin typeface="Arial" panose="020B0604020202020204" pitchFamily="34" charset="0"/>
                        <a:ea typeface="+mn-ea"/>
                        <a:cs typeface="Arial" panose="020B0604020202020204" pitchFamily="34" charset="0"/>
                      </a:endParaRPr>
                    </a:p>
                  </a:txBody>
                  <a:tcPr>
                    <a:lnL w="3175" cap="flat" cmpd="sng" algn="ctr">
                      <a:solidFill>
                        <a:schemeClr val="accent1">
                          <a:lumMod val="60000"/>
                          <a:lumOff val="40000"/>
                        </a:schemeClr>
                      </a:solidFill>
                      <a:prstDash val="solid"/>
                      <a:round/>
                      <a:headEnd type="none" w="med" len="med"/>
                      <a:tailEnd type="none" w="med" len="med"/>
                    </a:lnL>
                    <a:lnR w="3175" cap="flat" cmpd="sng" algn="ctr">
                      <a:solidFill>
                        <a:schemeClr val="accent1">
                          <a:lumMod val="60000"/>
                          <a:lumOff val="40000"/>
                        </a:schemeClr>
                      </a:solidFill>
                      <a:prstDash val="solid"/>
                      <a:round/>
                      <a:headEnd type="none" w="med" len="med"/>
                      <a:tailEnd type="none" w="med" len="med"/>
                    </a:lnR>
                    <a:lnT w="3175" cap="flat" cmpd="sng" algn="ctr">
                      <a:solidFill>
                        <a:schemeClr val="accent1">
                          <a:lumMod val="60000"/>
                          <a:lumOff val="40000"/>
                        </a:schemeClr>
                      </a:solidFill>
                      <a:prstDash val="solid"/>
                      <a:round/>
                      <a:headEnd type="none" w="med" len="med"/>
                      <a:tailEnd type="none" w="med" len="med"/>
                    </a:lnT>
                    <a:lnB w="3175" cap="flat" cmpd="sng" algn="ctr">
                      <a:solidFill>
                        <a:schemeClr val="accent1">
                          <a:lumMod val="60000"/>
                          <a:lumOff val="4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3560429"/>
                  </a:ext>
                </a:extLst>
              </a:tr>
            </a:tbl>
          </a:graphicData>
        </a:graphic>
      </p:graphicFrame>
    </p:spTree>
    <p:extLst>
      <p:ext uri="{BB962C8B-B14F-4D97-AF65-F5344CB8AC3E}">
        <p14:creationId xmlns:p14="http://schemas.microsoft.com/office/powerpoint/2010/main" val="765976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0674331E-409E-D8B3-2956-4E5744E647CD}"/>
              </a:ext>
            </a:extLst>
          </p:cNvPr>
          <p:cNvGraphicFramePr>
            <a:graphicFrameLocks noGrp="1"/>
          </p:cNvGraphicFramePr>
          <p:nvPr>
            <p:extLst/>
          </p:nvPr>
        </p:nvGraphicFramePr>
        <p:xfrm>
          <a:off x="424572" y="748795"/>
          <a:ext cx="8321097" cy="213168"/>
        </p:xfrm>
        <a:graphic>
          <a:graphicData uri="http://schemas.openxmlformats.org/drawingml/2006/table">
            <a:tbl>
              <a:tblPr/>
              <a:tblGrid>
                <a:gridCol w="1489832">
                  <a:extLst>
                    <a:ext uri="{9D8B030D-6E8A-4147-A177-3AD203B41FA5}">
                      <a16:colId xmlns:a16="http://schemas.microsoft.com/office/drawing/2014/main" val="20000"/>
                    </a:ext>
                  </a:extLst>
                </a:gridCol>
                <a:gridCol w="5428395">
                  <a:extLst>
                    <a:ext uri="{9D8B030D-6E8A-4147-A177-3AD203B41FA5}">
                      <a16:colId xmlns:a16="http://schemas.microsoft.com/office/drawing/2014/main" val="20001"/>
                    </a:ext>
                  </a:extLst>
                </a:gridCol>
                <a:gridCol w="1402870">
                  <a:extLst>
                    <a:ext uri="{9D8B030D-6E8A-4147-A177-3AD203B41FA5}">
                      <a16:colId xmlns:a16="http://schemas.microsoft.com/office/drawing/2014/main" val="20003"/>
                    </a:ext>
                  </a:extLst>
                </a:gridCol>
              </a:tblGrid>
              <a:tr h="213168">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Секретарь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ЦКК</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Быкова Маргарита Вячеславовна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проекта, Проектный офис по внутренним коммуникациям и корпоративной социальной ответственности, ГК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+7 499 949 4902 </a:t>
                      </a:r>
                      <a:r>
                        <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chelovekgoda@rosatom.ru </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62716447"/>
                  </a:ext>
                </a:extLst>
              </a:tr>
            </a:tbl>
          </a:graphicData>
        </a:graphic>
      </p:graphicFrame>
      <p:sp>
        <p:nvSpPr>
          <p:cNvPr id="4" name="TextBox 3">
            <a:extLst>
              <a:ext uri="{FF2B5EF4-FFF2-40B4-BE49-F238E27FC236}">
                <a16:creationId xmlns:a16="http://schemas.microsoft.com/office/drawing/2014/main" id="{6CBBCA68-77A3-8501-F4AE-E4EDA8DE3FBF}"/>
              </a:ext>
            </a:extLst>
          </p:cNvPr>
          <p:cNvSpPr txBox="1">
            <a:spLocks noChangeArrowheads="1"/>
          </p:cNvSpPr>
          <p:nvPr/>
        </p:nvSpPr>
        <p:spPr bwMode="auto">
          <a:xfrm>
            <a:off x="336087" y="4943974"/>
            <a:ext cx="7314906" cy="196336"/>
          </a:xfrm>
          <a:prstGeom prst="rect">
            <a:avLst/>
          </a:prstGeom>
          <a:noFill/>
          <a:ln w="9525">
            <a:noFill/>
            <a:miter lim="800000"/>
            <a:headEnd/>
            <a:tailEnd/>
          </a:ln>
        </p:spPr>
        <p:txBody>
          <a:bodyPr wrap="square">
            <a:spAutoFit/>
          </a:bodyPr>
          <a:lstStyle/>
          <a:p>
            <a:pPr defTabSz="914407">
              <a:defRPr/>
            </a:pPr>
            <a:r>
              <a:rPr lang="ru-RU" sz="676" i="1" dirty="0">
                <a:solidFill>
                  <a:srgbClr val="77B150"/>
                </a:solidFill>
                <a:latin typeface="Arial" panose="020B0604020202020204" pitchFamily="34" charset="0"/>
                <a:ea typeface="Rosatom" panose="020B0503040504020204" pitchFamily="34" charset="-52"/>
                <a:cs typeface="Arial" panose="020B0604020202020204" pitchFamily="34" charset="0"/>
              </a:rPr>
              <a:t>Для организаций, входящих в дивизион, – секретари конкурсных комиссий дивизиона.   Для других организаций – секретарь внедивизиональной конкурсной комиссии.</a:t>
            </a:r>
            <a:endParaRPr lang="ru-RU" altLang="ru-RU" sz="676" i="1" dirty="0">
              <a:solidFill>
                <a:srgbClr val="77B150"/>
              </a:solidFill>
              <a:latin typeface="Arial" panose="020B0604020202020204" pitchFamily="34" charset="0"/>
              <a:ea typeface="Rosatom" panose="020B0503040504020204" pitchFamily="34" charset="-52"/>
              <a:cs typeface="Arial" panose="020B0604020202020204" pitchFamily="34" charset="0"/>
            </a:endParaRPr>
          </a:p>
        </p:txBody>
      </p:sp>
      <p:sp>
        <p:nvSpPr>
          <p:cNvPr id="5" name="Заголовок 1">
            <a:extLst>
              <a:ext uri="{FF2B5EF4-FFF2-40B4-BE49-F238E27FC236}">
                <a16:creationId xmlns:a16="http://schemas.microsoft.com/office/drawing/2014/main" id="{46EF0165-55CA-BA81-EE6A-1C0283879D96}"/>
              </a:ext>
            </a:extLst>
          </p:cNvPr>
          <p:cNvSpPr txBox="1">
            <a:spLocks noChangeArrowheads="1"/>
          </p:cNvSpPr>
          <p:nvPr/>
        </p:nvSpPr>
        <p:spPr bwMode="auto">
          <a:xfrm>
            <a:off x="426634" y="997541"/>
            <a:ext cx="8131894" cy="226793"/>
          </a:xfrm>
          <a:prstGeom prst="rect">
            <a:avLst/>
          </a:prstGeom>
          <a:solidFill>
            <a:schemeClr val="bg1"/>
          </a:solidFill>
          <a:ln>
            <a:noFill/>
          </a:ln>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eaLnBrk="1" hangingPunct="1">
              <a:defRPr/>
            </a:pPr>
            <a:r>
              <a:rPr lang="ru-RU" altLang="ru-RU" sz="769" dirty="0">
                <a:solidFill>
                  <a:srgbClr val="70AD47"/>
                </a:solidFill>
                <a:latin typeface="Arial" panose="020B0604020202020204" pitchFamily="34" charset="0"/>
                <a:ea typeface="Rosatom" panose="020B0503040504020204" pitchFamily="34" charset="-52"/>
                <a:cs typeface="Arial" panose="020B0604020202020204" pitchFamily="34" charset="0"/>
              </a:rPr>
              <a:t>Секретари конкурсных комиссий в дивизионах, внедивизиональных организациях, новых и партнерских бизнесах, общедивизиональных номинациях</a:t>
            </a:r>
          </a:p>
        </p:txBody>
      </p:sp>
      <p:sp>
        <p:nvSpPr>
          <p:cNvPr id="6" name="Заголовок 1">
            <a:extLst>
              <a:ext uri="{FF2B5EF4-FFF2-40B4-BE49-F238E27FC236}">
                <a16:creationId xmlns:a16="http://schemas.microsoft.com/office/drawing/2014/main" id="{88F3D769-2F4C-4D4F-5A52-067F2B3649C8}"/>
              </a:ext>
            </a:extLst>
          </p:cNvPr>
          <p:cNvSpPr txBox="1">
            <a:spLocks noChangeArrowheads="1"/>
          </p:cNvSpPr>
          <p:nvPr/>
        </p:nvSpPr>
        <p:spPr bwMode="auto">
          <a:xfrm>
            <a:off x="424572" y="642590"/>
            <a:ext cx="6951584" cy="6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eaLnBrk="1" hangingPunct="1">
              <a:defRPr/>
            </a:pPr>
            <a:r>
              <a:rPr lang="ru-RU" altLang="ru-RU" sz="769" dirty="0">
                <a:solidFill>
                  <a:srgbClr val="70AD47"/>
                </a:solidFill>
                <a:latin typeface="Arial" panose="020B0604020202020204" pitchFamily="34" charset="0"/>
                <a:ea typeface="Rosatom" panose="020B0503040504020204" pitchFamily="34" charset="-52"/>
                <a:cs typeface="Arial" panose="020B0604020202020204" pitchFamily="34" charset="0"/>
              </a:rPr>
              <a:t>Секретарь центральной конкурсной комиссии</a:t>
            </a:r>
          </a:p>
        </p:txBody>
      </p:sp>
      <p:sp>
        <p:nvSpPr>
          <p:cNvPr id="7" name="Заголовок 1">
            <a:extLst>
              <a:ext uri="{FF2B5EF4-FFF2-40B4-BE49-F238E27FC236}">
                <a16:creationId xmlns:a16="http://schemas.microsoft.com/office/drawing/2014/main" id="{03AD29B6-E95F-F135-C45A-18AC03594FF8}"/>
              </a:ext>
            </a:extLst>
          </p:cNvPr>
          <p:cNvSpPr txBox="1">
            <a:spLocks noChangeArrowheads="1"/>
          </p:cNvSpPr>
          <p:nvPr/>
        </p:nvSpPr>
        <p:spPr bwMode="auto">
          <a:xfrm>
            <a:off x="3711873" y="53851"/>
            <a:ext cx="4478879" cy="24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a:defRPr/>
            </a:pPr>
            <a:r>
              <a:rPr lang="ru-RU" altLang="en-US" kern="0" dirty="0">
                <a:solidFill>
                  <a:prstClr val="white"/>
                </a:solidFill>
                <a:latin typeface="Arial" panose="020B0604020202020204" pitchFamily="34" charset="0"/>
                <a:ea typeface="Rosatom" panose="020B0503040504020204" pitchFamily="34" charset="-52"/>
                <a:cs typeface="Arial" panose="020B0604020202020204" pitchFamily="34" charset="0"/>
              </a:rPr>
              <a:t>Кураторы </a:t>
            </a:r>
            <a:endParaRPr lang="en-US" altLang="en-US" kern="0" dirty="0" smtClean="0">
              <a:solidFill>
                <a:prstClr val="white"/>
              </a:solidFill>
              <a:latin typeface="Arial" panose="020B0604020202020204" pitchFamily="34" charset="0"/>
              <a:ea typeface="Rosatom" panose="020B0503040504020204" pitchFamily="34" charset="-52"/>
              <a:cs typeface="Arial" panose="020B0604020202020204" pitchFamily="34" charset="0"/>
            </a:endParaRPr>
          </a:p>
          <a:p>
            <a:pPr defTabSz="914407">
              <a:defRPr/>
            </a:pPr>
            <a:r>
              <a:rPr lang="ru-RU" altLang="en-US" kern="0" dirty="0" smtClean="0">
                <a:solidFill>
                  <a:prstClr val="white"/>
                </a:solidFill>
                <a:latin typeface="Arial" panose="020B0604020202020204" pitchFamily="34" charset="0"/>
                <a:ea typeface="Rosatom" panose="020B0503040504020204" pitchFamily="34" charset="-52"/>
                <a:cs typeface="Arial" panose="020B0604020202020204" pitchFamily="34" charset="0"/>
              </a:rPr>
              <a:t>Программы </a:t>
            </a:r>
            <a:r>
              <a:rPr lang="ru-RU" altLang="en-US" kern="0" dirty="0">
                <a:solidFill>
                  <a:prstClr val="white"/>
                </a:solidFill>
                <a:latin typeface="Arial" panose="020B0604020202020204" pitchFamily="34" charset="0"/>
                <a:ea typeface="Rosatom" panose="020B0503040504020204" pitchFamily="34" charset="-52"/>
                <a:cs typeface="Arial" panose="020B0604020202020204" pitchFamily="34" charset="0"/>
              </a:rPr>
              <a:t>признания</a:t>
            </a:r>
          </a:p>
        </p:txBody>
      </p:sp>
      <p:graphicFrame>
        <p:nvGraphicFramePr>
          <p:cNvPr id="8" name="Таблица 7">
            <a:extLst>
              <a:ext uri="{FF2B5EF4-FFF2-40B4-BE49-F238E27FC236}">
                <a16:creationId xmlns:a16="http://schemas.microsoft.com/office/drawing/2014/main" id="{74511892-B5FF-0E8B-807E-6E021C56ECEA}"/>
              </a:ext>
            </a:extLst>
          </p:cNvPr>
          <p:cNvGraphicFramePr>
            <a:graphicFrameLocks noGrp="1"/>
          </p:cNvGraphicFramePr>
          <p:nvPr>
            <p:extLst/>
          </p:nvPr>
        </p:nvGraphicFramePr>
        <p:xfrm>
          <a:off x="424573" y="1093512"/>
          <a:ext cx="8541463" cy="3772473"/>
        </p:xfrm>
        <a:graphic>
          <a:graphicData uri="http://schemas.openxmlformats.org/drawingml/2006/table">
            <a:tbl>
              <a:tblPr/>
              <a:tblGrid>
                <a:gridCol w="1557738">
                  <a:extLst>
                    <a:ext uri="{9D8B030D-6E8A-4147-A177-3AD203B41FA5}">
                      <a16:colId xmlns:a16="http://schemas.microsoft.com/office/drawing/2014/main" val="20000"/>
                    </a:ext>
                  </a:extLst>
                </a:gridCol>
                <a:gridCol w="5543705">
                  <a:extLst>
                    <a:ext uri="{9D8B030D-6E8A-4147-A177-3AD203B41FA5}">
                      <a16:colId xmlns:a16="http://schemas.microsoft.com/office/drawing/2014/main" val="20001"/>
                    </a:ext>
                  </a:extLst>
                </a:gridCol>
                <a:gridCol w="1440020">
                  <a:extLst>
                    <a:ext uri="{9D8B030D-6E8A-4147-A177-3AD203B41FA5}">
                      <a16:colId xmlns:a16="http://schemas.microsoft.com/office/drawing/2014/main" val="20003"/>
                    </a:ext>
                  </a:extLst>
                </a:gridCol>
              </a:tblGrid>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Ядерный оружейный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комплекс, ОДКК «Станочник»</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Бойко Татьяна Константиновна</a:t>
                      </a:r>
                      <a:endPar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Заместитель</a:t>
                      </a:r>
                      <a:r>
                        <a:rPr kumimoji="0" lang="ru-RU" sz="600" b="0" i="0" u="none" strike="noStrike" kern="1200" cap="none" normalizeH="0" baseline="0" dirty="0" smtClean="0">
                          <a:ln>
                            <a:noFill/>
                          </a:ln>
                          <a:solidFill>
                            <a:srgbClr val="FF0000"/>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директора</a:t>
                      </a:r>
                      <a:r>
                        <a:rPr kumimoji="0" lang="ru-RU" sz="600" b="0" i="0" u="none" strike="noStrike" kern="1200" cap="none" normalizeH="0" baseline="0" dirty="0" smtClean="0">
                          <a:ln>
                            <a:noFill/>
                          </a:ln>
                          <a:solidFill>
                            <a:srgbClr val="FF0000"/>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департамента по управлению персоналом и развитию ПСР, </a:t>
                      </a: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ГК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29 73 </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tkboyko@rosatom.ru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62716447"/>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Машиностроительный дивизион,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a:t>
                      </a:r>
                      <a:r>
                        <a:rPr kumimoji="0" lang="ru-RU" sz="600" b="0" i="0" u="none" strike="noStrike" kern="1200" cap="none" normalizeH="0" baseline="0" dirty="0" smtClean="0">
                          <a:ln>
                            <a:noFill/>
                          </a:ln>
                          <a:solidFill>
                            <a:schemeClr val="tx1"/>
                          </a:solidFill>
                          <a:effectLst/>
                          <a:latin typeface="Arial" panose="020B0604020202020204" pitchFamily="34" charset="0"/>
                          <a:ea typeface="Rosatom" panose="020B0503040504020204" pitchFamily="34" charset="-52"/>
                          <a:cs typeface="Arial" panose="020B0604020202020204" pitchFamily="34" charset="0"/>
                        </a:rPr>
                        <a:t> «Сварщик»</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Крюков Андрей Игоревич</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Управление развития персонала,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ООО «Росатом Машиностроение» </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+7 495 668 20 93, доб. 1325</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AIgKryukov@rosatom.ru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Экология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и </a:t>
                      </a: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экологические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решения, </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«Конструктор»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chemeClr val="accent5">
                              <a:lumMod val="50000"/>
                            </a:schemeClr>
                          </a:solidFill>
                          <a:effectLst/>
                          <a:latin typeface="Arial" panose="020B0604020202020204" pitchFamily="34" charset="0"/>
                          <a:ea typeface="Rosatom" panose="020B0503040504020204" pitchFamily="34" charset="-52"/>
                          <a:cs typeface="Arial" panose="020B0604020202020204" pitchFamily="34" charset="0"/>
                        </a:rPr>
                        <a:t>Баландова Лилия Анатольевна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Отдел по координации проектов, </a:t>
                      </a: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Управление предприятиями ЗСЖЦ, ГК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916 640 81 38</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LiABalandova@rosatom.ru </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«Технолог»</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Жукова</a:t>
                      </a:r>
                      <a:r>
                        <a:rPr kumimoji="0" lang="ru-RU" sz="600" b="1" i="0" u="none" strike="noStrike" kern="1200" cap="none" normalizeH="0" baseline="0" dirty="0" smtClean="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Елена</a:t>
                      </a:r>
                      <a:r>
                        <a:rPr kumimoji="0" lang="ru-RU" sz="600" b="1" i="0" u="none" strike="noStrike" kern="1200" cap="none" normalizeH="0" baseline="0" dirty="0" smtClean="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Вадимовна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Эксперт, Отдел по координации проектов, Управления предприятиями ЗСЖЦ ГК "Росатом"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8-391-976-90-00 доб. 9934 </a:t>
                      </a: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EleVaZhukova@rosatom.ru</a:t>
                      </a:r>
                      <a:r>
                        <a:rPr kumimoji="0" lang="ru-RU"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 </a:t>
                      </a:r>
                      <a:endPar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29762250"/>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Горнорудный дивизион</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Помулева Светлана </a:t>
                      </a:r>
                      <a:r>
                        <a:rPr kumimoji="0" lang="ru-RU" sz="600" b="1" i="0" u="none" strike="noStrike" kern="1200" cap="none" normalizeH="0" baseline="0" dirty="0">
                          <a:ln>
                            <a:noFill/>
                          </a:ln>
                          <a:solidFill>
                            <a:srgbClr val="002060"/>
                          </a:solidFill>
                          <a:effectLst/>
                          <a:latin typeface="Arial" panose="020B0604020202020204" pitchFamily="34" charset="0"/>
                          <a:ea typeface="Rosatom" panose="020B0503040504020204" pitchFamily="34" charset="-52"/>
                          <a:cs typeface="Arial" panose="020B0604020202020204" pitchFamily="34" charset="0"/>
                        </a:rPr>
                        <a:t>Александровна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Начальник отдела, Отдел подбора, обучения и развития, АО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«Росатом Недра»</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+7 495 508 88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08, доб.1218  </a:t>
                      </a: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SvAPomuleva@armz.ru </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Инжиниринговый дивизион</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Золотарева Светлана Викторовна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проекта по работе с ключевым персоналом, АО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«Атомстройэкспорт»</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+7 495 737 90 37, доб. 73292 </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hlinkClick r:id="rId2"/>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S.Zolotareva@ase-ec.ru</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«Научный сотрудник»</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Слепухина</a:t>
                      </a:r>
                      <a:r>
                        <a:rPr kumimoji="0" lang="ru-RU" sz="600" b="1" i="0" u="none" strike="noStrike" kern="1200" cap="none" normalizeH="0" baseline="0" dirty="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Юлия</a:t>
                      </a:r>
                      <a:r>
                        <a:rPr kumimoji="0" lang="ru-RU" sz="600" b="1" i="0" u="none" strike="noStrike" kern="1200" cap="none" normalizeH="0" baseline="0" dirty="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Александровна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проектного офиса по управлению вовлеченностью и внутренними коммуникациями АО «Росатом Наука»</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+7 499 558 10 25, доб. 6901</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YASlepukhina@rosatom.ru</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Научный дивизион</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Муллахметова</a:t>
                      </a:r>
                      <a:r>
                        <a:rPr kumimoji="0" lang="ru-RU" sz="600" b="1" i="0" u="none" strike="noStrike" kern="1200" cap="none" normalizeH="0" baseline="0" dirty="0" smtClean="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Лилия</a:t>
                      </a:r>
                      <a:r>
                        <a:rPr kumimoji="0" lang="ru-RU" sz="600" b="1" i="0" u="none" strike="noStrike" kern="1200" cap="none" normalizeH="0" baseline="0" dirty="0" smtClean="0">
                          <a:ln>
                            <a:noFill/>
                          </a:ln>
                          <a:solidFill>
                            <a:schemeClr val="accent2"/>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Ринатовна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Ведущий специалист проектного офиса по управлению вовлеченностью и внутренними коммуникациями АО «Росатом Наука»</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4975, доб. 1073</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LilRMullakhmetova@rosatom.ru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49709772"/>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Топливный дивизион</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Григорян Мария Евгеньевна </a:t>
                      </a:r>
                      <a:endParaRPr kumimoji="0" lang="en-US"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Главный эксперт отдела развития персонала и корпоративной культуры, </a:t>
                      </a: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АО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«ТВЭЛ»</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+7 495 988 82 82, доб.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7314 </a:t>
                      </a: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MarEvGrigoryan@tvel.ru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«Лаборант»</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Ушакова Светлана Михайловна</a:t>
                      </a:r>
                      <a:endParaRPr kumimoji="0" lang="en-US"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Главный специалист группы по управлению эффективностью и мотивацией персонала АО «ТВЭЛ»</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919</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105</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78</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07</a:t>
                      </a:r>
                      <a:endPar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SMUshakova@tvel.ru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59528624"/>
                  </a:ext>
                </a:extLst>
              </a:tr>
              <a:tr h="247886">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Электроэнергетический дивизион</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Стицина Анастасия Марьяновна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Главный эксперт Управления развития корпоративной культуры Блока управления персоналом Корпоративного блока АО «Концерн Росэнергоатом»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+7 495 783 01 43, доб.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1089 </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stitsina-am@rosenergoatom.ru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Арктическая дирекция</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Зубкова Мария Александровна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проекта Управления по работе с персоналом СМП Арктической дирекции ГК «Росатом»</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+7 499 949 24 29 </a:t>
                      </a:r>
                      <a:r>
                        <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MaAZubkova@rosatom.ru</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6496330"/>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Инфраструктурные Решения</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Короленок Елена Валерьевна</a:t>
                      </a:r>
                      <a:endPar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Группа по корпоративной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культуре АО «Росатом Инфраструктурные решения»</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+7 (495) 357 00 14 доб. 6322</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EleVKorolenok@rosatom.ru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82586420"/>
                  </a:ext>
                </a:extLst>
              </a:tr>
              <a:tr h="230075">
                <a:tc>
                  <a:txBody>
                    <a:bodyPr/>
                    <a:lstStyle/>
                    <a:p>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Логистика</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Мельников Сергей Михайлович</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	</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наградной политики управления трудовых отношений и социальной политики ПАО «ДВМП»</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685679" rtl="0" eaLnBrk="1" fontAlgn="auto" latinLnBrk="0" hangingPunct="1">
                        <a:lnSpc>
                          <a:spcPct val="100000"/>
                        </a:lnSpc>
                        <a:spcBef>
                          <a:spcPts val="0"/>
                        </a:spcBef>
                        <a:spcAft>
                          <a:spcPts val="0"/>
                        </a:spcAft>
                        <a:buClrTx/>
                        <a:buSzTx/>
                        <a:buFontTx/>
                        <a:buNone/>
                        <a:tabLst/>
                        <a:defRPr/>
                      </a:pPr>
                      <a:r>
                        <a:rPr kumimoji="0" lang="ru-RU" sz="600" b="0" i="0" u="none" strike="noStrike" kern="1200" cap="none" normalizeH="0" baseline="0" noProof="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+7 985 228 48 88</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SMelnikov@fesco.com</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42778943"/>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Композитные технологии</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Артёмова Надежда Сергеевна </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по обучению и развитию персонала АО «ЮМАТЕКС»</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685679" rtl="0" eaLnBrk="1" fontAlgn="auto" latinLnBrk="0" hangingPunct="1">
                        <a:lnSpc>
                          <a:spcPct val="100000"/>
                        </a:lnSpc>
                        <a:spcBef>
                          <a:spcPts val="0"/>
                        </a:spcBef>
                        <a:spcAft>
                          <a:spcPts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965 777</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77</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52</a:t>
                      </a:r>
                      <a:endPar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n.artemova@rosatom-composites.ru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74970261"/>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«Проектировщик»</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Ивлева</a:t>
                      </a:r>
                      <a:r>
                        <a:rPr kumimoji="0" lang="en-US"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Елизавета Евгеньевна</a:t>
                      </a:r>
                      <a:endPar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Ведущий специалист Управление развития персонала и корпоративной культуры АО "АЭП"</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685679" rtl="0" eaLnBrk="1" fontAlgn="auto" latinLnBrk="0" hangingPunct="1">
                        <a:lnSpc>
                          <a:spcPct val="100000"/>
                        </a:lnSpc>
                        <a:spcBef>
                          <a:spcPts val="0"/>
                        </a:spcBef>
                        <a:spcAft>
                          <a:spcPts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916 645 </a:t>
                      </a: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79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14</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Ivleva_EE@aep.ru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7536630"/>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«Строитель»</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Новикова Елена Анатольевна</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	</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Главный эксперт, Группа по развитию трудовых ресурсов дочерних строительных организаций, АО «АСЭ»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495</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737</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90</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37</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доб.73688 </a:t>
                      </a:r>
                      <a:endPar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e.novikova@ase-ec.ru	</a:t>
                      </a:r>
                      <a:endParaRPr kumimoji="0" lang="ru-RU"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11641707"/>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Инфраструктурные Решения</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Короленок Елена Валерьевна</a:t>
                      </a:r>
                      <a:endPar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направления, Группа по корпоративной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культуре АО «Росатом Инфраструктурные решения»</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 +7 (495) 357 00 14 доб. 6322</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EleVKorolenok@rosatom.ru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22424104"/>
                  </a:ext>
                </a:extLst>
              </a:tr>
            </a:tbl>
          </a:graphicData>
        </a:graphic>
      </p:graphicFrame>
    </p:spTree>
    <p:extLst>
      <p:ext uri="{BB962C8B-B14F-4D97-AF65-F5344CB8AC3E}">
        <p14:creationId xmlns:p14="http://schemas.microsoft.com/office/powerpoint/2010/main" val="2359815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0674331E-409E-D8B3-2956-4E5744E647CD}"/>
              </a:ext>
            </a:extLst>
          </p:cNvPr>
          <p:cNvGraphicFramePr>
            <a:graphicFrameLocks noGrp="1"/>
          </p:cNvGraphicFramePr>
          <p:nvPr>
            <p:extLst/>
          </p:nvPr>
        </p:nvGraphicFramePr>
        <p:xfrm>
          <a:off x="424572" y="819478"/>
          <a:ext cx="8321097" cy="213168"/>
        </p:xfrm>
        <a:graphic>
          <a:graphicData uri="http://schemas.openxmlformats.org/drawingml/2006/table">
            <a:tbl>
              <a:tblPr/>
              <a:tblGrid>
                <a:gridCol w="1489832">
                  <a:extLst>
                    <a:ext uri="{9D8B030D-6E8A-4147-A177-3AD203B41FA5}">
                      <a16:colId xmlns:a16="http://schemas.microsoft.com/office/drawing/2014/main" val="20000"/>
                    </a:ext>
                  </a:extLst>
                </a:gridCol>
                <a:gridCol w="5428395">
                  <a:extLst>
                    <a:ext uri="{9D8B030D-6E8A-4147-A177-3AD203B41FA5}">
                      <a16:colId xmlns:a16="http://schemas.microsoft.com/office/drawing/2014/main" val="20001"/>
                    </a:ext>
                  </a:extLst>
                </a:gridCol>
                <a:gridCol w="1402870">
                  <a:extLst>
                    <a:ext uri="{9D8B030D-6E8A-4147-A177-3AD203B41FA5}">
                      <a16:colId xmlns:a16="http://schemas.microsoft.com/office/drawing/2014/main" val="20003"/>
                    </a:ext>
                  </a:extLst>
                </a:gridCol>
              </a:tblGrid>
              <a:tr h="213168">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Секретарь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ЦКК</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Быкова Маргарита Вячеславовна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Руководитель проекта, Проектный офис по внутренним коммуникациям и корпоративной социальной ответственности, ГК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+7 499 949 4902 </a:t>
                      </a:r>
                      <a:r>
                        <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chelovekgoda@rosatom.ru </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62716447"/>
                  </a:ext>
                </a:extLst>
              </a:tr>
            </a:tbl>
          </a:graphicData>
        </a:graphic>
      </p:graphicFrame>
      <p:sp>
        <p:nvSpPr>
          <p:cNvPr id="4" name="TextBox 3">
            <a:extLst>
              <a:ext uri="{FF2B5EF4-FFF2-40B4-BE49-F238E27FC236}">
                <a16:creationId xmlns:a16="http://schemas.microsoft.com/office/drawing/2014/main" id="{6CBBCA68-77A3-8501-F4AE-E4EDA8DE3FBF}"/>
              </a:ext>
            </a:extLst>
          </p:cNvPr>
          <p:cNvSpPr txBox="1">
            <a:spLocks noChangeArrowheads="1"/>
          </p:cNvSpPr>
          <p:nvPr/>
        </p:nvSpPr>
        <p:spPr bwMode="auto">
          <a:xfrm>
            <a:off x="336087" y="4907286"/>
            <a:ext cx="7314906" cy="196336"/>
          </a:xfrm>
          <a:prstGeom prst="rect">
            <a:avLst/>
          </a:prstGeom>
          <a:noFill/>
          <a:ln w="9525">
            <a:noFill/>
            <a:miter lim="800000"/>
            <a:headEnd/>
            <a:tailEnd/>
          </a:ln>
        </p:spPr>
        <p:txBody>
          <a:bodyPr wrap="square">
            <a:spAutoFit/>
          </a:bodyPr>
          <a:lstStyle/>
          <a:p>
            <a:pPr defTabSz="914407">
              <a:defRPr/>
            </a:pPr>
            <a:r>
              <a:rPr lang="ru-RU" sz="676" i="1" dirty="0">
                <a:solidFill>
                  <a:srgbClr val="77B150"/>
                </a:solidFill>
                <a:latin typeface="Arial" panose="020B0604020202020204" pitchFamily="34" charset="0"/>
                <a:ea typeface="Rosatom" panose="020B0503040504020204" pitchFamily="34" charset="-52"/>
                <a:cs typeface="Arial" panose="020B0604020202020204" pitchFamily="34" charset="0"/>
              </a:rPr>
              <a:t>Для организаций, входящих в дивизион, – секретари конкурсных комиссий дивизиона.   Для других организаций – секретарь внедивизиональной конкурсной комиссии.</a:t>
            </a:r>
            <a:endParaRPr lang="ru-RU" altLang="ru-RU" sz="676" i="1" dirty="0">
              <a:solidFill>
                <a:srgbClr val="77B150"/>
              </a:solidFill>
              <a:latin typeface="Arial" panose="020B0604020202020204" pitchFamily="34" charset="0"/>
              <a:ea typeface="Rosatom" panose="020B0503040504020204" pitchFamily="34" charset="-52"/>
              <a:cs typeface="Arial" panose="020B0604020202020204" pitchFamily="34" charset="0"/>
            </a:endParaRPr>
          </a:p>
        </p:txBody>
      </p:sp>
      <p:sp>
        <p:nvSpPr>
          <p:cNvPr id="5" name="Заголовок 1">
            <a:extLst>
              <a:ext uri="{FF2B5EF4-FFF2-40B4-BE49-F238E27FC236}">
                <a16:creationId xmlns:a16="http://schemas.microsoft.com/office/drawing/2014/main" id="{46EF0165-55CA-BA81-EE6A-1C0283879D96}"/>
              </a:ext>
            </a:extLst>
          </p:cNvPr>
          <p:cNvSpPr txBox="1">
            <a:spLocks noChangeArrowheads="1"/>
          </p:cNvSpPr>
          <p:nvPr/>
        </p:nvSpPr>
        <p:spPr bwMode="auto">
          <a:xfrm>
            <a:off x="424572" y="1110937"/>
            <a:ext cx="8131894" cy="226793"/>
          </a:xfrm>
          <a:prstGeom prst="rect">
            <a:avLst/>
          </a:prstGeom>
          <a:solidFill>
            <a:schemeClr val="bg1"/>
          </a:solidFill>
          <a:ln>
            <a:noFill/>
          </a:ln>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eaLnBrk="1" hangingPunct="1">
              <a:defRPr/>
            </a:pPr>
            <a:r>
              <a:rPr lang="ru-RU" altLang="ru-RU" sz="769" dirty="0">
                <a:solidFill>
                  <a:srgbClr val="70AD47"/>
                </a:solidFill>
                <a:latin typeface="Arial" panose="020B0604020202020204" pitchFamily="34" charset="0"/>
                <a:ea typeface="Rosatom" panose="020B0503040504020204" pitchFamily="34" charset="-52"/>
                <a:cs typeface="Arial" panose="020B0604020202020204" pitchFamily="34" charset="0"/>
              </a:rPr>
              <a:t>Секретари конкурсных комиссий в дивизионах, внедивизиональных организациях, новых и партнерских бизнесах, общедивизиональных номинациях</a:t>
            </a:r>
          </a:p>
        </p:txBody>
      </p:sp>
      <p:sp>
        <p:nvSpPr>
          <p:cNvPr id="6" name="Заголовок 1">
            <a:extLst>
              <a:ext uri="{FF2B5EF4-FFF2-40B4-BE49-F238E27FC236}">
                <a16:creationId xmlns:a16="http://schemas.microsoft.com/office/drawing/2014/main" id="{88F3D769-2F4C-4D4F-5A52-067F2B3649C8}"/>
              </a:ext>
            </a:extLst>
          </p:cNvPr>
          <p:cNvSpPr txBox="1">
            <a:spLocks noChangeArrowheads="1"/>
          </p:cNvSpPr>
          <p:nvPr/>
        </p:nvSpPr>
        <p:spPr bwMode="auto">
          <a:xfrm>
            <a:off x="424572" y="669548"/>
            <a:ext cx="6951584" cy="6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eaLnBrk="1" hangingPunct="1">
              <a:defRPr/>
            </a:pPr>
            <a:r>
              <a:rPr lang="ru-RU" altLang="ru-RU" sz="769" dirty="0">
                <a:solidFill>
                  <a:srgbClr val="70AD47"/>
                </a:solidFill>
                <a:latin typeface="Arial" panose="020B0604020202020204" pitchFamily="34" charset="0"/>
                <a:ea typeface="Rosatom" panose="020B0503040504020204" pitchFamily="34" charset="-52"/>
                <a:cs typeface="Arial" panose="020B0604020202020204" pitchFamily="34" charset="0"/>
              </a:rPr>
              <a:t>Секретарь центральной конкурсной комиссии</a:t>
            </a:r>
          </a:p>
        </p:txBody>
      </p:sp>
      <p:graphicFrame>
        <p:nvGraphicFramePr>
          <p:cNvPr id="8" name="Таблица 7">
            <a:extLst>
              <a:ext uri="{FF2B5EF4-FFF2-40B4-BE49-F238E27FC236}">
                <a16:creationId xmlns:a16="http://schemas.microsoft.com/office/drawing/2014/main" id="{74511892-B5FF-0E8B-807E-6E021C56ECEA}"/>
              </a:ext>
            </a:extLst>
          </p:cNvPr>
          <p:cNvGraphicFramePr>
            <a:graphicFrameLocks noGrp="1"/>
          </p:cNvGraphicFramePr>
          <p:nvPr>
            <p:extLst/>
          </p:nvPr>
        </p:nvGraphicFramePr>
        <p:xfrm>
          <a:off x="424573" y="1224334"/>
          <a:ext cx="8541463" cy="823628"/>
        </p:xfrm>
        <a:graphic>
          <a:graphicData uri="http://schemas.openxmlformats.org/drawingml/2006/table">
            <a:tbl>
              <a:tblPr/>
              <a:tblGrid>
                <a:gridCol w="1557738">
                  <a:extLst>
                    <a:ext uri="{9D8B030D-6E8A-4147-A177-3AD203B41FA5}">
                      <a16:colId xmlns:a16="http://schemas.microsoft.com/office/drawing/2014/main" val="20000"/>
                    </a:ext>
                  </a:extLst>
                </a:gridCol>
                <a:gridCol w="5543705">
                  <a:extLst>
                    <a:ext uri="{9D8B030D-6E8A-4147-A177-3AD203B41FA5}">
                      <a16:colId xmlns:a16="http://schemas.microsoft.com/office/drawing/2014/main" val="20001"/>
                    </a:ext>
                  </a:extLst>
                </a:gridCol>
                <a:gridCol w="1440020">
                  <a:extLst>
                    <a:ext uri="{9D8B030D-6E8A-4147-A177-3AD203B41FA5}">
                      <a16:colId xmlns:a16="http://schemas.microsoft.com/office/drawing/2014/main" val="20003"/>
                    </a:ext>
                  </a:extLst>
                </a:gridCol>
              </a:tblGrid>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Новые </a:t>
                      </a: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и </a:t>
                      </a: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Партнерские бизнесы</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Станолевич Наталья Анатольевна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Старший менеджер Департамента поддержки новых бизнесов ГК "Росатом"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a:t>
                      </a:r>
                      <a:r>
                        <a:rPr kumimoji="0" lang="en-US"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925 390 80 90</a:t>
                      </a:r>
                      <a:endPar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NAStanolevich@rosatom.ru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4464540"/>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ОДКК «Мастер»</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3577" rtl="0" eaLnBrk="1" fontAlgn="auto" latinLnBrk="0" hangingPunct="1">
                        <a:lnSpc>
                          <a:spcPct val="107000"/>
                        </a:lnSpc>
                        <a:spcBef>
                          <a:spcPts val="0"/>
                        </a:spcBef>
                        <a:spcAft>
                          <a:spcPts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Лебедева Лариса Анатольевна</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Менеджер по персоналу, проектный офис по методологии и развитию компетенций ПСР,  АО «ПСР»</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+7 903 500 45 34</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LaAnLebedeva@rosatom.ru</a:t>
                      </a:r>
                      <a:endParaRPr kumimoji="0" lang="ru-RU"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6590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77116635"/>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Внедивизиональные организации</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Гендельман Ирина Анатольевна</a:t>
                      </a:r>
                      <a:endParaRPr kumimoji="0" lang="ru-RU" sz="600" b="1"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endParaRP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Главный специалист, Проектный офис по развитию HR сервисов АО «Гринатом»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+7 916 101 80 21</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IAGendelman@Greenatom.ru</a:t>
                      </a:r>
                      <a:endParaRPr kumimoji="0" lang="ru-RU"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34891190"/>
                  </a:ext>
                </a:extLst>
              </a:tr>
              <a:tr h="205907">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Конкурсная комиссия</a:t>
                      </a:r>
                    </a:p>
                    <a:p>
                      <a:pPr marL="0" marR="0" lvl="0" indent="0" algn="l" defTabSz="912813" rtl="0" eaLnBrk="1" fontAlgn="base" latinLnBrk="0" hangingPunct="1">
                        <a:lnSpc>
                          <a:spcPct val="100000"/>
                        </a:lnSpc>
                        <a:spcBef>
                          <a:spcPct val="0"/>
                        </a:spcBef>
                        <a:spcAft>
                          <a:spcPct val="0"/>
                        </a:spcAft>
                        <a:buClrTx/>
                        <a:buSzTx/>
                        <a:buFontTx/>
                        <a:buNone/>
                        <a:tabLst/>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по заявкам ограниченного доступа</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1"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Смирнов Андрей Николаевич</a:t>
                      </a:r>
                    </a:p>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smtClean="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rPr>
                        <a:t>Начальник отдела по работе с городами, Дирекция по ядерному оружейному комплексу, ГК «Росатом»</a:t>
                      </a:r>
                      <a:endParaRPr kumimoji="0" lang="ru-RU" sz="600" b="0" i="0" u="none" strike="noStrike" kern="1200" cap="none" normalizeH="0" baseline="0" dirty="0">
                        <a:ln>
                          <a:noFill/>
                        </a:ln>
                        <a:solidFill>
                          <a:schemeClr val="bg2">
                            <a:lumMod val="25000"/>
                          </a:schemeClr>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defRPr/>
                      </a:pPr>
                      <a:r>
                        <a:rPr kumimoji="0" lang="ru-RU" sz="600" b="0" i="0" u="none" strike="noStrike" kern="1200" cap="none" normalizeH="0" baseline="0" dirty="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+7 499 949 </a:t>
                      </a:r>
                      <a:r>
                        <a:rPr kumimoji="0" lang="ru-RU" sz="600" b="0" i="0" u="none" strike="noStrike" kern="1200" cap="none" normalizeH="0" baseline="0" dirty="0" smtClean="0">
                          <a:ln>
                            <a:noFill/>
                          </a:ln>
                          <a:solidFill>
                            <a:srgbClr val="203864"/>
                          </a:solidFill>
                          <a:effectLst/>
                          <a:latin typeface="Arial" panose="020B0604020202020204" pitchFamily="34" charset="0"/>
                          <a:ea typeface="Rosatom" panose="020B0503040504020204" pitchFamily="34" charset="-52"/>
                          <a:cs typeface="Arial" panose="020B0604020202020204" pitchFamily="34" charset="0"/>
                        </a:rPr>
                        <a:t>43 78 </a:t>
                      </a:r>
                      <a:r>
                        <a:rPr kumimoji="0" lang="en-US" sz="600" b="0" i="0" u="none" strike="noStrike" kern="1200" cap="none" normalizeH="0" baseline="0" dirty="0" smtClean="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rPr>
                        <a:t>AndreNikolSmirnov@rosatom.ru</a:t>
                      </a:r>
                      <a:endParaRPr kumimoji="0" lang="en-US" sz="600" b="0" i="0" u="none" strike="noStrike" kern="1200" cap="none" normalizeH="0" baseline="0" dirty="0">
                        <a:ln>
                          <a:noFill/>
                        </a:ln>
                        <a:solidFill>
                          <a:srgbClr val="6699FF"/>
                        </a:solidFill>
                        <a:effectLst/>
                        <a:latin typeface="Arial" panose="020B0604020202020204" pitchFamily="34" charset="0"/>
                        <a:ea typeface="Rosatom" panose="020B0503040504020204" pitchFamily="34" charset="-52"/>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98738875"/>
                  </a:ext>
                </a:extLst>
              </a:tr>
            </a:tbl>
          </a:graphicData>
        </a:graphic>
      </p:graphicFrame>
      <p:sp>
        <p:nvSpPr>
          <p:cNvPr id="9" name="Заголовок 1">
            <a:extLst>
              <a:ext uri="{FF2B5EF4-FFF2-40B4-BE49-F238E27FC236}">
                <a16:creationId xmlns:a16="http://schemas.microsoft.com/office/drawing/2014/main" id="{03AD29B6-E95F-F135-C45A-18AC03594FF8}"/>
              </a:ext>
            </a:extLst>
          </p:cNvPr>
          <p:cNvSpPr txBox="1">
            <a:spLocks noChangeArrowheads="1"/>
          </p:cNvSpPr>
          <p:nvPr/>
        </p:nvSpPr>
        <p:spPr bwMode="auto">
          <a:xfrm>
            <a:off x="3711873" y="53851"/>
            <a:ext cx="4478879" cy="24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1600" b="1">
                <a:solidFill>
                  <a:schemeClr val="accent2"/>
                </a:solidFill>
                <a:latin typeface="+mj-lt"/>
                <a:ea typeface="ヒラギノ角ゴ Pro W3" charset="0"/>
                <a:cs typeface="+mj-cs"/>
              </a:defRPr>
            </a:lvl1pPr>
            <a:lvl2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2pPr>
            <a:lvl3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3pPr>
            <a:lvl4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4pPr>
            <a:lvl5pPr algn="l" rtl="0" eaLnBrk="0" fontAlgn="base" hangingPunct="0">
              <a:spcBef>
                <a:spcPct val="0"/>
              </a:spcBef>
              <a:spcAft>
                <a:spcPct val="0"/>
              </a:spcAft>
              <a:defRPr sz="1600" b="1">
                <a:solidFill>
                  <a:srgbClr val="0070C0"/>
                </a:solidFill>
                <a:latin typeface="Arial" charset="0"/>
                <a:ea typeface="ヒラギノ角ゴ Pro W3" charset="0"/>
                <a:cs typeface="Arial" charset="0"/>
              </a:defRPr>
            </a:lvl5pPr>
            <a:lvl6pPr marL="457119" algn="l" rtl="0" fontAlgn="base">
              <a:spcBef>
                <a:spcPct val="0"/>
              </a:spcBef>
              <a:spcAft>
                <a:spcPct val="0"/>
              </a:spcAft>
              <a:defRPr sz="2000" b="1">
                <a:solidFill>
                  <a:schemeClr val="hlink"/>
                </a:solidFill>
                <a:latin typeface="Arial" charset="0"/>
                <a:cs typeface="Arial" charset="0"/>
              </a:defRPr>
            </a:lvl6pPr>
            <a:lvl7pPr marL="914239" algn="l" rtl="0" fontAlgn="base">
              <a:spcBef>
                <a:spcPct val="0"/>
              </a:spcBef>
              <a:spcAft>
                <a:spcPct val="0"/>
              </a:spcAft>
              <a:defRPr sz="2000" b="1">
                <a:solidFill>
                  <a:schemeClr val="hlink"/>
                </a:solidFill>
                <a:latin typeface="Arial" charset="0"/>
                <a:cs typeface="Arial" charset="0"/>
              </a:defRPr>
            </a:lvl7pPr>
            <a:lvl8pPr marL="1371358" algn="l" rtl="0" fontAlgn="base">
              <a:spcBef>
                <a:spcPct val="0"/>
              </a:spcBef>
              <a:spcAft>
                <a:spcPct val="0"/>
              </a:spcAft>
              <a:defRPr sz="2000" b="1">
                <a:solidFill>
                  <a:schemeClr val="hlink"/>
                </a:solidFill>
                <a:latin typeface="Arial" charset="0"/>
                <a:cs typeface="Arial" charset="0"/>
              </a:defRPr>
            </a:lvl8pPr>
            <a:lvl9pPr marL="1828477" algn="l" rtl="0" fontAlgn="base">
              <a:spcBef>
                <a:spcPct val="0"/>
              </a:spcBef>
              <a:spcAft>
                <a:spcPct val="0"/>
              </a:spcAft>
              <a:defRPr sz="2000" b="1">
                <a:solidFill>
                  <a:schemeClr val="hlink"/>
                </a:solidFill>
                <a:latin typeface="Arial" charset="0"/>
                <a:cs typeface="Arial" charset="0"/>
              </a:defRPr>
            </a:lvl9pPr>
          </a:lstStyle>
          <a:p>
            <a:pPr defTabSz="914407">
              <a:defRPr/>
            </a:pPr>
            <a:r>
              <a:rPr lang="ru-RU" altLang="en-US" kern="0" dirty="0">
                <a:solidFill>
                  <a:prstClr val="white"/>
                </a:solidFill>
                <a:latin typeface="Arial" panose="020B0604020202020204" pitchFamily="34" charset="0"/>
                <a:ea typeface="Rosatom" panose="020B0503040504020204" pitchFamily="34" charset="-52"/>
                <a:cs typeface="Arial" panose="020B0604020202020204" pitchFamily="34" charset="0"/>
              </a:rPr>
              <a:t>Кураторы </a:t>
            </a:r>
            <a:endParaRPr lang="en-US" altLang="en-US" kern="0" dirty="0" smtClean="0">
              <a:solidFill>
                <a:prstClr val="white"/>
              </a:solidFill>
              <a:latin typeface="Arial" panose="020B0604020202020204" pitchFamily="34" charset="0"/>
              <a:ea typeface="Rosatom" panose="020B0503040504020204" pitchFamily="34" charset="-52"/>
              <a:cs typeface="Arial" panose="020B0604020202020204" pitchFamily="34" charset="0"/>
            </a:endParaRPr>
          </a:p>
          <a:p>
            <a:pPr defTabSz="914407">
              <a:defRPr/>
            </a:pPr>
            <a:r>
              <a:rPr lang="ru-RU" altLang="en-US" kern="0" dirty="0" smtClean="0">
                <a:solidFill>
                  <a:prstClr val="white"/>
                </a:solidFill>
                <a:latin typeface="Arial" panose="020B0604020202020204" pitchFamily="34" charset="0"/>
                <a:ea typeface="Rosatom" panose="020B0503040504020204" pitchFamily="34" charset="-52"/>
                <a:cs typeface="Arial" panose="020B0604020202020204" pitchFamily="34" charset="0"/>
              </a:rPr>
              <a:t>Программы </a:t>
            </a:r>
            <a:r>
              <a:rPr lang="ru-RU" altLang="en-US" kern="0" dirty="0">
                <a:solidFill>
                  <a:prstClr val="white"/>
                </a:solidFill>
                <a:latin typeface="Arial" panose="020B0604020202020204" pitchFamily="34" charset="0"/>
                <a:ea typeface="Rosatom" panose="020B0503040504020204" pitchFamily="34" charset="-52"/>
                <a:cs typeface="Arial" panose="020B0604020202020204" pitchFamily="34" charset="0"/>
              </a:rPr>
              <a:t>признания</a:t>
            </a:r>
          </a:p>
        </p:txBody>
      </p:sp>
    </p:spTree>
    <p:extLst>
      <p:ext uri="{BB962C8B-B14F-4D97-AF65-F5344CB8AC3E}">
        <p14:creationId xmlns:p14="http://schemas.microsoft.com/office/powerpoint/2010/main" val="3638914990"/>
      </p:ext>
    </p:extLst>
  </p:cSld>
  <p:clrMapOvr>
    <a:masterClrMapping/>
  </p:clrMapOvr>
</p:sld>
</file>

<file path=ppt/theme/theme1.xml><?xml version="1.0" encoding="utf-8"?>
<a:theme xmlns:a="http://schemas.openxmlformats.org/drawingml/2006/main" name="Титульный слайд (Title slid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16x9_blue_template" id="{84B19890-9F3E-2E44-B34A-786CBADB0C52}" vid="{820E24C0-2AF0-594A-8824-B609975553E6}"/>
    </a:ext>
  </a:ext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Документ" ma:contentTypeID="0x010100D274A70E1CC00348B1A568B7EC838B77" ma:contentTypeVersion="0" ma:contentTypeDescription="Создание документа." ma:contentTypeScope="" ma:versionID="8fbb2048509277612e857a561b731e40">
  <xsd:schema xmlns:xsd="http://www.w3.org/2001/XMLSchema" xmlns:xs="http://www.w3.org/2001/XMLSchema" xmlns:p="http://schemas.microsoft.com/office/2006/metadata/properties" targetNamespace="http://schemas.microsoft.com/office/2006/metadata/properties" ma:root="true" ma:fieldsID="5cef9e1b8682d4f139ad7790e8e6172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контента"/>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C1843-6DAE-4BDE-BCA7-BF311A91C570}">
  <ds:schemaRef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www.w3.org/XML/1998/namespace"/>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FBF7686F-51C6-44A5-BECC-1AA173CC8EA8}">
  <ds:schemaRefs>
    <ds:schemaRef ds:uri="http://schemas.microsoft.com/sharepoint/v3/contenttype/forms"/>
  </ds:schemaRefs>
</ds:datastoreItem>
</file>

<file path=customXml/itemProps3.xml><?xml version="1.0" encoding="utf-8"?>
<ds:datastoreItem xmlns:ds="http://schemas.openxmlformats.org/officeDocument/2006/customXml" ds:itemID="{F2145299-5CB1-4954-8409-5323E48803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Presentation_16x9_blue_template</Template>
  <TotalTime>53728</TotalTime>
  <Words>2439</Words>
  <Application>Microsoft Office PowerPoint</Application>
  <PresentationFormat>Произвольный</PresentationFormat>
  <Paragraphs>200</Paragraphs>
  <Slides>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6</vt:i4>
      </vt:variant>
    </vt:vector>
  </HeadingPairs>
  <TitlesOfParts>
    <vt:vector size="12" baseType="lpstr">
      <vt:lpstr>Rosatom</vt:lpstr>
      <vt:lpstr>Arial</vt:lpstr>
      <vt:lpstr>Calibri</vt:lpstr>
      <vt:lpstr>Calibri Light</vt:lpstr>
      <vt:lpstr>Титульный слайд (Title slide)</vt:lpstr>
      <vt:lpstr>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Анна Хомякова</dc:creator>
  <cp:lastModifiedBy>Минин Роман Сергеевич</cp:lastModifiedBy>
  <cp:revision>3417</cp:revision>
  <cp:lastPrinted>2025-02-03T14:56:44Z</cp:lastPrinted>
  <dcterms:created xsi:type="dcterms:W3CDTF">2019-09-24T12:37:05Z</dcterms:created>
  <dcterms:modified xsi:type="dcterms:W3CDTF">2026-02-11T10:13:20Z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0x010100D274A70E1CC00348B1A568B7EC838B77</vt:lpwstr>
  </property>
</Properties>
</file>